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35" r:id="rId2"/>
    <p:sldMasterId id="2147483683" r:id="rId3"/>
  </p:sldMasterIdLst>
  <p:notesMasterIdLst>
    <p:notesMasterId r:id="rId34"/>
  </p:notesMasterIdLst>
  <p:sldIdLst>
    <p:sldId id="594" r:id="rId4"/>
    <p:sldId id="565" r:id="rId5"/>
    <p:sldId id="443" r:id="rId6"/>
    <p:sldId id="527" r:id="rId7"/>
    <p:sldId id="562" r:id="rId8"/>
    <p:sldId id="563" r:id="rId9"/>
    <p:sldId id="592" r:id="rId10"/>
    <p:sldId id="593" r:id="rId11"/>
    <p:sldId id="561" r:id="rId12"/>
    <p:sldId id="576" r:id="rId13"/>
    <p:sldId id="575" r:id="rId14"/>
    <p:sldId id="578" r:id="rId15"/>
    <p:sldId id="579" r:id="rId16"/>
    <p:sldId id="567" r:id="rId17"/>
    <p:sldId id="566" r:id="rId18"/>
    <p:sldId id="583" r:id="rId19"/>
    <p:sldId id="587" r:id="rId20"/>
    <p:sldId id="569" r:id="rId21"/>
    <p:sldId id="584" r:id="rId22"/>
    <p:sldId id="581" r:id="rId23"/>
    <p:sldId id="585" r:id="rId24"/>
    <p:sldId id="537" r:id="rId25"/>
    <p:sldId id="572" r:id="rId26"/>
    <p:sldId id="589" r:id="rId27"/>
    <p:sldId id="590" r:id="rId28"/>
    <p:sldId id="591" r:id="rId29"/>
    <p:sldId id="539" r:id="rId30"/>
    <p:sldId id="542" r:id="rId31"/>
    <p:sldId id="496" r:id="rId32"/>
    <p:sldId id="497" r:id="rId3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5354C7-9BBB-48EB-85DD-EAFCCAD37801}">
          <p14:sldIdLst>
            <p14:sldId id="594"/>
            <p14:sldId id="565"/>
            <p14:sldId id="443"/>
            <p14:sldId id="527"/>
            <p14:sldId id="562"/>
            <p14:sldId id="563"/>
            <p14:sldId id="592"/>
            <p14:sldId id="593"/>
            <p14:sldId id="561"/>
            <p14:sldId id="576"/>
            <p14:sldId id="575"/>
            <p14:sldId id="578"/>
            <p14:sldId id="579"/>
            <p14:sldId id="567"/>
            <p14:sldId id="566"/>
            <p14:sldId id="583"/>
            <p14:sldId id="587"/>
            <p14:sldId id="569"/>
            <p14:sldId id="584"/>
            <p14:sldId id="581"/>
            <p14:sldId id="585"/>
            <p14:sldId id="537"/>
            <p14:sldId id="572"/>
            <p14:sldId id="589"/>
            <p14:sldId id="590"/>
            <p14:sldId id="591"/>
            <p14:sldId id="539"/>
            <p14:sldId id="542"/>
            <p14:sldId id="496"/>
            <p14:sldId id="4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6" userDrawn="1">
          <p15:clr>
            <a:srgbClr val="A4A3A4"/>
          </p15:clr>
        </p15:guide>
        <p15:guide id="2" pos="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A52"/>
    <a:srgbClr val="173453"/>
    <a:srgbClr val="CC9B00"/>
    <a:srgbClr val="D09E00"/>
    <a:srgbClr val="EAB200"/>
    <a:srgbClr val="446078"/>
    <a:srgbClr val="FFD03B"/>
    <a:srgbClr val="FFFFFF"/>
    <a:srgbClr val="1B3453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1" autoAdjust="0"/>
    <p:restoredTop sz="96497" autoAdjust="0"/>
  </p:normalViewPr>
  <p:slideViewPr>
    <p:cSldViewPr snapToGrid="0">
      <p:cViewPr varScale="1">
        <p:scale>
          <a:sx n="96" d="100"/>
          <a:sy n="96" d="100"/>
        </p:scale>
        <p:origin x="102" y="846"/>
      </p:cViewPr>
      <p:guideLst>
        <p:guide orient="horz" pos="396"/>
        <p:guide pos="1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375B0-865F-40B8-B423-F4187BFFF63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801A-59FE-4EBD-9D95-5D6092F4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5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801A-59FE-4EBD-9D95-5D6092F46E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2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801A-59FE-4EBD-9D95-5D6092F46E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1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801A-59FE-4EBD-9D95-5D6092F46E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1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801A-59FE-4EBD-9D95-5D6092F46E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2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801A-59FE-4EBD-9D95-5D6092F46E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6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801A-59FE-4EBD-9D95-5D6092F46E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9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rgbClr val="44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69421" y="286544"/>
            <a:ext cx="2016224" cy="2184243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016224" cy="2184243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69421" y="2662808"/>
            <a:ext cx="2016224" cy="2184243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78116" y="1476772"/>
            <a:ext cx="2016224" cy="2184243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528" y="1203598"/>
            <a:ext cx="8425185" cy="3671615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7255" y="699542"/>
            <a:ext cx="842518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rgbClr val="44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403648" y="267494"/>
            <a:ext cx="64008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37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rgbClr val="162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730022"/>
            <a:ext cx="8425184" cy="25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9526" y="1183060"/>
            <a:ext cx="9153525" cy="3960440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rgbClr val="44607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47864" y="1183060"/>
            <a:ext cx="54864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9" y="1203598"/>
            <a:ext cx="2952328" cy="36716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chemeClr val="bg1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2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1563638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1563638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3415308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18176" y="3415308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056440" y="3415308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699542"/>
            <a:ext cx="842518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1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920899"/>
            <a:ext cx="4752528" cy="1866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2859782"/>
            <a:ext cx="4752528" cy="2010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90550" y="915566"/>
            <a:ext cx="3117354" cy="3960440"/>
          </a:xfrm>
          <a:prstGeom prst="rect">
            <a:avLst/>
          </a:prstGeom>
          <a:solidFill>
            <a:srgbClr val="B48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rgbClr val="162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39502"/>
            <a:ext cx="60841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59832" y="2624708"/>
            <a:ext cx="60841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904" y="-20538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6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rgbClr val="162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9552" y="1131590"/>
            <a:ext cx="403244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9552" y="3291830"/>
            <a:ext cx="1656184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95736" y="3291830"/>
            <a:ext cx="2376264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16016" y="1203598"/>
            <a:ext cx="4032697" cy="36716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730022"/>
            <a:ext cx="8425184" cy="25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rgbClr val="162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1203598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1203598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644008" y="3060973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9900" y="3061296"/>
            <a:ext cx="4104000" cy="1728192"/>
          </a:xfrm>
          <a:prstGeom prst="rect">
            <a:avLst/>
          </a:prstGeom>
          <a:solidFill>
            <a:srgbClr val="B48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730022"/>
            <a:ext cx="8425184" cy="25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0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rgbClr val="162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12" y="2730636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42" y="2730636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52750" y="2812503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881512" y="2812503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6763" y="2331939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339502"/>
            <a:ext cx="8425185" cy="199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1203599"/>
            <a:ext cx="8425185" cy="3528392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1203598"/>
            <a:ext cx="8425185" cy="3671615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-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59632" y="1203599"/>
            <a:ext cx="7489081" cy="3528392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-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45870" y="1203599"/>
            <a:ext cx="7502843" cy="3528392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rgbClr val="162A52"/>
                </a:solidFill>
              </a:defRPr>
            </a:lvl1pPr>
            <a:lvl2pPr>
              <a:defRPr sz="2400">
                <a:solidFill>
                  <a:srgbClr val="162A52"/>
                </a:solidFill>
              </a:defRPr>
            </a:lvl2pPr>
            <a:lvl3pPr>
              <a:defRPr sz="2200">
                <a:solidFill>
                  <a:srgbClr val="162A52"/>
                </a:solidFill>
              </a:defRPr>
            </a:lvl3pPr>
            <a:lvl4pPr>
              <a:defRPr>
                <a:solidFill>
                  <a:srgbClr val="162A52"/>
                </a:solidFill>
              </a:defRPr>
            </a:lvl4pPr>
            <a:lvl5pPr>
              <a:defRPr>
                <a:solidFill>
                  <a:srgbClr val="162A5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rgbClr val="162A52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3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-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45870" y="1203598"/>
            <a:ext cx="7502843" cy="3671615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rgbClr val="162A52"/>
                </a:solidFill>
              </a:defRPr>
            </a:lvl1pPr>
            <a:lvl2pPr>
              <a:defRPr sz="2400">
                <a:solidFill>
                  <a:srgbClr val="162A52"/>
                </a:solidFill>
              </a:defRPr>
            </a:lvl2pPr>
            <a:lvl3pPr>
              <a:defRPr sz="2200">
                <a:solidFill>
                  <a:srgbClr val="162A52"/>
                </a:solidFill>
              </a:defRPr>
            </a:lvl3pPr>
            <a:lvl4pPr>
              <a:defRPr>
                <a:solidFill>
                  <a:srgbClr val="162A52"/>
                </a:solidFill>
              </a:defRPr>
            </a:lvl4pPr>
            <a:lvl5pPr>
              <a:defRPr>
                <a:solidFill>
                  <a:srgbClr val="162A5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699542"/>
            <a:ext cx="842518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7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-4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45870" y="1203599"/>
            <a:ext cx="7502843" cy="3528392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rgbClr val="162A52"/>
                </a:solidFill>
              </a:defRPr>
            </a:lvl1pPr>
            <a:lvl2pPr>
              <a:defRPr sz="2400">
                <a:solidFill>
                  <a:srgbClr val="162A52"/>
                </a:solidFill>
              </a:defRPr>
            </a:lvl2pPr>
            <a:lvl3pPr>
              <a:defRPr sz="2200">
                <a:solidFill>
                  <a:srgbClr val="162A52"/>
                </a:solidFill>
              </a:defRPr>
            </a:lvl3pPr>
            <a:lvl4pPr>
              <a:defRPr>
                <a:solidFill>
                  <a:srgbClr val="162A52"/>
                </a:solidFill>
              </a:defRPr>
            </a:lvl4pPr>
            <a:lvl5pPr>
              <a:defRPr>
                <a:solidFill>
                  <a:srgbClr val="162A5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7255" y="699542"/>
            <a:ext cx="842518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53958"/>
            <a:ext cx="8425185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42518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rgbClr val="162A52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1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150" y="0"/>
            <a:ext cx="9201150" cy="519185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9676" y="130622"/>
            <a:ext cx="7886700" cy="640928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5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167"/>
            <a:ext cx="1038095" cy="513333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5912" y="0"/>
            <a:ext cx="7886700" cy="623859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4563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4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rgbClr val="44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69421" y="286544"/>
            <a:ext cx="2016224" cy="2184243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016224" cy="2184243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69421" y="2662808"/>
            <a:ext cx="2016224" cy="2184243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78116" y="1476772"/>
            <a:ext cx="2016224" cy="2184243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528" y="1203598"/>
            <a:ext cx="8425185" cy="3671615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7255" y="699542"/>
            <a:ext cx="842518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 l="-100000" r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1576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rgbClr val="B4872D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2036163"/>
            <a:ext cx="9144000" cy="648072"/>
          </a:xfrm>
          <a:prstGeom prst="rect">
            <a:avLst/>
          </a:prstGeom>
        </p:spPr>
        <p:txBody>
          <a:bodyPr/>
          <a:lstStyle>
            <a:lvl1pPr algn="ctr">
              <a:defRPr lang="en-US" sz="3600" b="0" kern="1200" baseline="0" dirty="0">
                <a:solidFill>
                  <a:srgbClr val="B4872D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331640" y="1197160"/>
            <a:ext cx="1816230" cy="3946340"/>
            <a:chOff x="1331640" y="1197160"/>
            <a:chExt cx="1816230" cy="3946340"/>
          </a:xfrm>
        </p:grpSpPr>
        <p:sp>
          <p:nvSpPr>
            <p:cNvPr id="6" name="Rectangle 5"/>
            <p:cNvSpPr/>
            <p:nvPr/>
          </p:nvSpPr>
          <p:spPr>
            <a:xfrm>
              <a:off x="2221755" y="1535714"/>
              <a:ext cx="36000" cy="3607786"/>
            </a:xfrm>
            <a:prstGeom prst="rect">
              <a:avLst/>
            </a:prstGeom>
            <a:solidFill>
              <a:srgbClr val="B48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31640" y="1197160"/>
              <a:ext cx="1816230" cy="338554"/>
            </a:xfrm>
            <a:prstGeom prst="rect">
              <a:avLst/>
            </a:prstGeom>
            <a:solidFill>
              <a:srgbClr val="B4872D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600" b="1" dirty="0">
                <a:solidFill>
                  <a:srgbClr val="444342"/>
                </a:solidFill>
                <a:cs typeface="Arial" pitchFamily="34" charset="0"/>
              </a:endParaRPr>
            </a:p>
          </p:txBody>
        </p:sp>
      </p:grpSp>
      <p:sp>
        <p:nvSpPr>
          <p:cNvPr id="8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1484105" y="1258487"/>
            <a:ext cx="1511300" cy="215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9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 l="-100000" r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57454" y="699542"/>
            <a:ext cx="2999509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itle 3"/>
          <p:cNvSpPr txBox="1">
            <a:spLocks/>
          </p:cNvSpPr>
          <p:nvPr userDrawn="1"/>
        </p:nvSpPr>
        <p:spPr>
          <a:xfrm>
            <a:off x="5957455" y="123479"/>
            <a:ext cx="2999509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35528" y="123825"/>
            <a:ext cx="5673148" cy="48990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5945" y="1336964"/>
            <a:ext cx="2950730" cy="3685886"/>
          </a:xfrm>
          <a:prstGeom prst="rect">
            <a:avLst/>
          </a:prstGeom>
          <a:solidFill>
            <a:srgbClr val="446078">
              <a:alpha val="7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6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s and Contents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699542"/>
            <a:ext cx="842518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4128" y="1558925"/>
            <a:ext cx="8229022" cy="3171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699542"/>
            <a:ext cx="842518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4128" y="1558925"/>
            <a:ext cx="8229022" cy="3171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699542"/>
            <a:ext cx="842518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4128" y="1558925"/>
            <a:ext cx="8229022" cy="3171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cree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8" y="2867769"/>
            <a:ext cx="4457700" cy="1000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918" y="3917995"/>
            <a:ext cx="7886700" cy="6923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lang="en-US" sz="3600" b="1" kern="1200" baseline="0" dirty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cree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49918" y="3917995"/>
            <a:ext cx="7886700" cy="6923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lang="en-US" sz="3600" b="1" kern="1200" baseline="0" dirty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Scree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23235"/>
            <a:ext cx="9144000" cy="6923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6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cree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49917" y="1752600"/>
            <a:ext cx="8143809" cy="31172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699542"/>
            <a:ext cx="842518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1563638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1563638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3415308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18176" y="3415308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056440" y="3415308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699542"/>
            <a:ext cx="842518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0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creen - Thank You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solidFill>
            <a:srgbClr val="162A52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8748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4207169"/>
            <a:ext cx="9144000" cy="360039"/>
          </a:xfrm>
          <a:prstGeom prst="rect">
            <a:avLst/>
          </a:prstGeom>
        </p:spPr>
        <p:txBody>
          <a:bodyPr/>
          <a:lstStyle>
            <a:lvl1pPr algn="ctr">
              <a:defRPr lang="en-US" sz="1400" b="0" kern="1200" baseline="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4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87624" y="1203598"/>
            <a:ext cx="7561089" cy="3671615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rgbClr val="162A52"/>
                </a:solidFill>
              </a:defRPr>
            </a:lvl1pPr>
            <a:lvl2pPr>
              <a:defRPr sz="2400">
                <a:solidFill>
                  <a:srgbClr val="162A52"/>
                </a:solidFill>
              </a:defRPr>
            </a:lvl2pPr>
            <a:lvl3pPr>
              <a:defRPr sz="2200">
                <a:solidFill>
                  <a:srgbClr val="162A52"/>
                </a:solidFill>
              </a:defRPr>
            </a:lvl3pPr>
            <a:lvl4pPr>
              <a:defRPr>
                <a:solidFill>
                  <a:srgbClr val="162A52"/>
                </a:solidFill>
              </a:defRPr>
            </a:lvl4pPr>
            <a:lvl5pPr>
              <a:defRPr>
                <a:solidFill>
                  <a:srgbClr val="162A5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7255" y="699542"/>
            <a:ext cx="842518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920899"/>
            <a:ext cx="4752528" cy="1866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2859782"/>
            <a:ext cx="4752528" cy="2010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90550" y="915566"/>
            <a:ext cx="3117354" cy="3960440"/>
          </a:xfrm>
          <a:prstGeom prst="rect">
            <a:avLst/>
          </a:prstGeom>
          <a:solidFill>
            <a:srgbClr val="B48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solidFill>
          <a:srgbClr val="162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730022"/>
            <a:ext cx="8425184" cy="25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9526" y="1183060"/>
            <a:ext cx="9153525" cy="3960440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rgbClr val="44607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47864" y="1183060"/>
            <a:ext cx="54864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9" y="1203598"/>
            <a:ext cx="2952328" cy="36716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chemeClr val="bg1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2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5004048" y="1347614"/>
            <a:ext cx="3168352" cy="3168352"/>
          </a:xfrm>
          <a:prstGeom prst="ellipse">
            <a:avLst/>
          </a:prstGeom>
          <a:solidFill>
            <a:srgbClr val="B4872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48" y="2401488"/>
            <a:ext cx="3168352" cy="100811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329" y="162496"/>
            <a:ext cx="1458942" cy="191188"/>
          </a:xfrm>
          <a:prstGeom prst="rect">
            <a:avLst/>
          </a:prstGeom>
        </p:spPr>
        <p:txBody>
          <a:bodyPr/>
          <a:lstStyle>
            <a:lvl1pPr>
              <a:defRPr lang="en-US" sz="800"/>
            </a:lvl1pPr>
          </a:lstStyle>
          <a:p>
            <a:pPr lvl="0" algn="l"/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rgbClr val="44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8" y="1203598"/>
            <a:ext cx="8425185" cy="3671615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699542"/>
            <a:ext cx="842518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8" y="1203598"/>
            <a:ext cx="8424936" cy="36716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rgbClr val="162A52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162A52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 sz="2200">
                <a:solidFill>
                  <a:srgbClr val="162A52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rgbClr val="162A52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162A5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8" y="1203598"/>
            <a:ext cx="2952327" cy="36716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rgbClr val="162A52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162A52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 sz="2200">
                <a:solidFill>
                  <a:srgbClr val="162A52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rgbClr val="162A52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162A5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06080" y="1218406"/>
            <a:ext cx="54864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 l="-100000" r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1576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rgbClr val="B4872D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51920" y="3219822"/>
            <a:ext cx="1368152" cy="1482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2036163"/>
            <a:ext cx="9144000" cy="648072"/>
          </a:xfrm>
          <a:prstGeom prst="rect">
            <a:avLst/>
          </a:prstGeom>
        </p:spPr>
        <p:txBody>
          <a:bodyPr/>
          <a:lstStyle>
            <a:lvl1pPr algn="ctr">
              <a:defRPr lang="en-US" sz="3600" b="0" kern="1200" baseline="0" dirty="0">
                <a:solidFill>
                  <a:srgbClr val="B4872D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solidFill>
          <a:srgbClr val="162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4872D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07704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4872D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1880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4872D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76056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4872D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99209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4872D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183385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4872D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67561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4872D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51737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4872D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699542"/>
            <a:ext cx="842518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98904" y="123479"/>
            <a:ext cx="7641448" cy="648072"/>
          </a:xfrm>
          <a:prstGeom prst="rect">
            <a:avLst/>
          </a:prstGeom>
        </p:spPr>
        <p:txBody>
          <a:bodyPr/>
          <a:lstStyle>
            <a:lvl1pPr algn="l"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80" r:id="rId4"/>
    <p:sldLayoutId id="2147483661" r:id="rId5"/>
    <p:sldLayoutId id="2147483664" r:id="rId6"/>
    <p:sldLayoutId id="2147483663" r:id="rId7"/>
    <p:sldLayoutId id="2147483672" r:id="rId8"/>
    <p:sldLayoutId id="2147483676" r:id="rId9"/>
    <p:sldLayoutId id="2147483655" r:id="rId10"/>
    <p:sldLayoutId id="2147483665" r:id="rId11"/>
    <p:sldLayoutId id="2147483669" r:id="rId12"/>
    <p:sldLayoutId id="2147483666" r:id="rId13"/>
    <p:sldLayoutId id="2147483667" r:id="rId14"/>
    <p:sldLayoutId id="2147483668" r:id="rId15"/>
    <p:sldLayoutId id="2147483670" r:id="rId16"/>
    <p:sldLayoutId id="2147483671" r:id="rId17"/>
    <p:sldLayoutId id="2147483675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656" r:id="rId24"/>
    <p:sldLayoutId id="2147483708" r:id="rId25"/>
    <p:sldLayoutId id="2147483709" r:id="rId26"/>
    <p:sldLayoutId id="2147483711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10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57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18" r:id="rId4"/>
    <p:sldLayoutId id="2147483719" r:id="rId5"/>
    <p:sldLayoutId id="2147483684" r:id="rId6"/>
    <p:sldLayoutId id="2147483685" r:id="rId7"/>
    <p:sldLayoutId id="2147483737" r:id="rId8"/>
    <p:sldLayoutId id="2147483713" r:id="rId9"/>
    <p:sldLayoutId id="2147483701" r:id="rId10"/>
    <p:sldLayoutId id="2147483686" r:id="rId11"/>
    <p:sldLayoutId id="2147483726" r:id="rId12"/>
    <p:sldLayoutId id="2147483728" r:id="rId13"/>
    <p:sldLayoutId id="214748373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r.gov/" TargetMode="Externa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895591"/>
            <a:ext cx="9144000" cy="1112245"/>
          </a:xfrm>
        </p:spPr>
        <p:txBody>
          <a:bodyPr/>
          <a:lstStyle/>
          <a:p>
            <a:r>
              <a:rPr lang="en-US" sz="2800" dirty="0" smtClean="0"/>
              <a:t>Entering Vendor Threat Mitigation (VTM) Records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111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53018"/>
            <a:ext cx="9144000" cy="648072"/>
          </a:xfrm>
        </p:spPr>
        <p:txBody>
          <a:bodyPr anchor="ctr"/>
          <a:lstStyle/>
          <a:p>
            <a:r>
              <a:rPr lang="en-US" sz="2800" dirty="0" smtClean="0"/>
              <a:t>Adding </a:t>
            </a:r>
            <a:r>
              <a:rPr lang="en-US" sz="2800" dirty="0"/>
              <a:t>a new </a:t>
            </a:r>
            <a:r>
              <a:rPr lang="en-US" sz="2800" dirty="0" smtClean="0"/>
              <a:t>Record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" y="953426"/>
            <a:ext cx="8917578" cy="3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53018"/>
            <a:ext cx="9144000" cy="648072"/>
          </a:xfrm>
        </p:spPr>
        <p:txBody>
          <a:bodyPr anchor="ctr"/>
          <a:lstStyle/>
          <a:p>
            <a:r>
              <a:rPr lang="en-US" sz="2800" dirty="0" smtClean="0"/>
              <a:t>Adding </a:t>
            </a:r>
            <a:r>
              <a:rPr lang="en-US" sz="2800" dirty="0"/>
              <a:t>a new </a:t>
            </a:r>
            <a:r>
              <a:rPr lang="en-US" sz="2800" dirty="0" smtClean="0"/>
              <a:t>Record </a:t>
            </a:r>
            <a:r>
              <a:rPr lang="en-US" sz="2800" dirty="0" smtClean="0">
                <a:solidFill>
                  <a:srgbClr val="162A52"/>
                </a:solidFill>
              </a:rPr>
              <a:t>2</a:t>
            </a:r>
            <a:endParaRPr lang="en-US" sz="2800" dirty="0">
              <a:solidFill>
                <a:srgbClr val="162A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873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Arial" pitchFamily="34" charset="0"/>
              </a:rPr>
              <a:t>Threat </a:t>
            </a:r>
            <a:r>
              <a:rPr lang="en-US" sz="2800" dirty="0" smtClean="0">
                <a:solidFill>
                  <a:schemeClr val="bg1"/>
                </a:solidFill>
                <a:cs typeface="Arial" pitchFamily="34" charset="0"/>
              </a:rPr>
              <a:t>Assessment - VTM </a:t>
            </a:r>
            <a:r>
              <a:rPr lang="en-US" sz="2800" dirty="0">
                <a:solidFill>
                  <a:schemeClr val="bg1"/>
                </a:solidFill>
                <a:cs typeface="Arial" pitchFamily="34" charset="0"/>
              </a:rPr>
              <a:t>IC Analysts Only</a:t>
            </a:r>
            <a:endParaRPr 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" y="1023098"/>
            <a:ext cx="8917578" cy="3933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744" y="2687287"/>
            <a:ext cx="1428571" cy="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1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" y="1023098"/>
            <a:ext cx="8917578" cy="393333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53018"/>
            <a:ext cx="9144000" cy="648072"/>
          </a:xfrm>
        </p:spPr>
        <p:txBody>
          <a:bodyPr anchor="ctr"/>
          <a:lstStyle/>
          <a:p>
            <a:r>
              <a:rPr lang="en-US" sz="2800" dirty="0" smtClean="0"/>
              <a:t>Adding </a:t>
            </a:r>
            <a:r>
              <a:rPr lang="en-US" sz="2800" dirty="0"/>
              <a:t>a new </a:t>
            </a:r>
            <a:r>
              <a:rPr lang="en-US" sz="2800" dirty="0" smtClean="0"/>
              <a:t>Record </a:t>
            </a:r>
            <a:r>
              <a:rPr lang="en-US" sz="2800" dirty="0" smtClean="0">
                <a:solidFill>
                  <a:srgbClr val="162A52"/>
                </a:solidFill>
              </a:rPr>
              <a:t>4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0" y="42614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Arial" pitchFamily="34" charset="0"/>
              </a:rPr>
              <a:t>Threat Rating </a:t>
            </a:r>
            <a:r>
              <a:rPr lang="en-US" sz="2800" dirty="0" smtClean="0">
                <a:solidFill>
                  <a:schemeClr val="bg1"/>
                </a:solidFill>
                <a:cs typeface="Arial" pitchFamily="34" charset="0"/>
              </a:rPr>
              <a:t>-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VTM 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Program Officers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  <a:endParaRPr 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81" y="2685656"/>
            <a:ext cx="132381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0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9534"/>
            <a:ext cx="9144000" cy="648072"/>
          </a:xfrm>
        </p:spPr>
        <p:txBody>
          <a:bodyPr anchor="ctr"/>
          <a:lstStyle/>
          <a:p>
            <a:r>
              <a:rPr lang="en-US" sz="2800" dirty="0" smtClean="0"/>
              <a:t>Adding </a:t>
            </a:r>
            <a:r>
              <a:rPr lang="en-US" sz="2800" dirty="0"/>
              <a:t>a new </a:t>
            </a:r>
            <a:r>
              <a:rPr lang="en-US" sz="2800" dirty="0" smtClean="0"/>
              <a:t>Record </a:t>
            </a:r>
            <a:r>
              <a:rPr lang="en-US" sz="2800" dirty="0" smtClean="0">
                <a:solidFill>
                  <a:srgbClr val="162A52"/>
                </a:solidFill>
              </a:rPr>
              <a:t>7</a:t>
            </a:r>
            <a:endParaRPr lang="en-US" sz="2800" dirty="0">
              <a:solidFill>
                <a:srgbClr val="162A5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048" y="1897548"/>
            <a:ext cx="3980952" cy="25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01" y="1897548"/>
            <a:ext cx="3923809" cy="2561905"/>
          </a:xfrm>
          <a:prstGeom prst="rect">
            <a:avLst/>
          </a:prstGeom>
        </p:spPr>
      </p:pic>
      <p:pic>
        <p:nvPicPr>
          <p:cNvPr id="3074" name="Picture 2" descr="C:\Users\LOUANN~1.STO\AppData\Local\Temp\SNAGHTML13657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79" y="2375939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OUANN~1.STO\AppData\Local\Temp\SNAGHTML13657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04" y="2375939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46842" y="900115"/>
            <a:ext cx="3957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Program Officers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Rating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650" y="900115"/>
            <a:ext cx="3245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IC Analysts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Assessment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9534"/>
            <a:ext cx="9144000" cy="648072"/>
          </a:xfrm>
        </p:spPr>
        <p:txBody>
          <a:bodyPr anchor="ctr"/>
          <a:lstStyle/>
          <a:p>
            <a:r>
              <a:rPr lang="en-US" sz="2800" dirty="0" smtClean="0"/>
              <a:t>VTM Threat Definitions</a:t>
            </a:r>
            <a:endParaRPr lang="en-US" sz="2800" dirty="0">
              <a:solidFill>
                <a:srgbClr val="162A52"/>
              </a:solidFill>
            </a:endParaRPr>
          </a:p>
        </p:txBody>
      </p:sp>
      <p:pic>
        <p:nvPicPr>
          <p:cNvPr id="5122" name="Picture 2" descr="C:\Users\LOUANN~1.STO\AppData\Local\Temp\SNAGHTML13db0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9" y="581114"/>
            <a:ext cx="8793623" cy="448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19410" y="994119"/>
            <a:ext cx="2380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62A52"/>
                </a:solidFill>
                <a:latin typeface="+mj-lt"/>
                <a:cs typeface="Arial" pitchFamily="34" charset="0"/>
              </a:rPr>
              <a:t>VTM Program Officers </a:t>
            </a:r>
            <a:r>
              <a:rPr lang="en-US" sz="1400" dirty="0" smtClean="0">
                <a:solidFill>
                  <a:srgbClr val="162A52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1400" dirty="0">
                <a:solidFill>
                  <a:srgbClr val="162A52"/>
                </a:solidFill>
                <a:latin typeface="+mj-lt"/>
                <a:cs typeface="Arial" pitchFamily="34" charset="0"/>
              </a:rPr>
              <a:t>Threat </a:t>
            </a:r>
            <a:r>
              <a:rPr lang="en-US" sz="1400" dirty="0" smtClean="0">
                <a:solidFill>
                  <a:srgbClr val="162A52"/>
                </a:solidFill>
                <a:latin typeface="+mj-lt"/>
                <a:cs typeface="Arial" pitchFamily="34" charset="0"/>
              </a:rPr>
              <a:t>Rating</a:t>
            </a:r>
            <a:endParaRPr lang="en-US" sz="1400" dirty="0">
              <a:solidFill>
                <a:srgbClr val="162A52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119" y="994118"/>
            <a:ext cx="2085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62A52"/>
                </a:solidFill>
                <a:latin typeface="+mj-lt"/>
                <a:cs typeface="Arial" pitchFamily="34" charset="0"/>
              </a:rPr>
              <a:t>VTM IC Analysts Only</a:t>
            </a:r>
          </a:p>
          <a:p>
            <a:pPr algn="ctr"/>
            <a:r>
              <a:rPr lang="en-US" sz="1400" dirty="0">
                <a:solidFill>
                  <a:srgbClr val="162A52"/>
                </a:solidFill>
                <a:latin typeface="+mj-lt"/>
                <a:cs typeface="Arial" pitchFamily="34" charset="0"/>
              </a:rPr>
              <a:t>Threat Assessment</a:t>
            </a:r>
          </a:p>
        </p:txBody>
      </p:sp>
    </p:spTree>
    <p:extLst>
      <p:ext uri="{BB962C8B-B14F-4D97-AF65-F5344CB8AC3E}">
        <p14:creationId xmlns:p14="http://schemas.microsoft.com/office/powerpoint/2010/main" val="32122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9534"/>
            <a:ext cx="9144000" cy="648072"/>
          </a:xfrm>
        </p:spPr>
        <p:txBody>
          <a:bodyPr anchor="ctr"/>
          <a:lstStyle/>
          <a:p>
            <a:r>
              <a:rPr lang="en-US" sz="2800" dirty="0"/>
              <a:t>Adding a new Record </a:t>
            </a:r>
            <a:r>
              <a:rPr lang="en-US" sz="2800" dirty="0">
                <a:solidFill>
                  <a:srgbClr val="162A52"/>
                </a:solidFill>
              </a:rPr>
              <a:t> </a:t>
            </a:r>
            <a:r>
              <a:rPr lang="en-US" sz="2800" dirty="0" smtClean="0">
                <a:solidFill>
                  <a:srgbClr val="162A52"/>
                </a:solidFill>
              </a:rPr>
              <a:t>6</a:t>
            </a:r>
            <a:endParaRPr lang="en-US" sz="2800" dirty="0">
              <a:solidFill>
                <a:srgbClr val="162A5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6842" y="900115"/>
            <a:ext cx="3957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Program Officers Only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048" y="1897548"/>
            <a:ext cx="3980952" cy="2571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01" y="1897548"/>
            <a:ext cx="3923809" cy="25619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1650" y="900115"/>
            <a:ext cx="3176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IC Analysts Only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933" y="2211835"/>
            <a:ext cx="2376305" cy="1933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291" y="2216003"/>
            <a:ext cx="2079030" cy="1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6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9534"/>
            <a:ext cx="9144000" cy="648072"/>
          </a:xfrm>
        </p:spPr>
        <p:txBody>
          <a:bodyPr anchor="ctr"/>
          <a:lstStyle/>
          <a:p>
            <a:r>
              <a:rPr lang="en-US" sz="2800" dirty="0" smtClean="0"/>
              <a:t>Adding </a:t>
            </a:r>
            <a:r>
              <a:rPr lang="en-US" sz="2800" dirty="0"/>
              <a:t>a new </a:t>
            </a:r>
            <a:r>
              <a:rPr lang="en-US" sz="2800" dirty="0" smtClean="0"/>
              <a:t>Record </a:t>
            </a:r>
            <a:r>
              <a:rPr lang="en-US" sz="2800" dirty="0">
                <a:solidFill>
                  <a:srgbClr val="162A52"/>
                </a:solidFill>
              </a:rPr>
              <a:t>5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162A52"/>
                </a:solidFill>
              </a:rPr>
              <a:t>2</a:t>
            </a:r>
            <a:endParaRPr lang="en-US" sz="2800" dirty="0">
              <a:solidFill>
                <a:srgbClr val="162A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6842" y="900115"/>
            <a:ext cx="3957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Program Officers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Rating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048" y="1897548"/>
            <a:ext cx="3980952" cy="25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01" y="1897548"/>
            <a:ext cx="3923809" cy="25619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1650" y="900115"/>
            <a:ext cx="3245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IC Analysts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Assessment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74221" y="3529414"/>
            <a:ext cx="444381" cy="119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399518" y="3485261"/>
            <a:ext cx="444381" cy="119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0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9534"/>
            <a:ext cx="9144000" cy="648072"/>
          </a:xfrm>
        </p:spPr>
        <p:txBody>
          <a:bodyPr anchor="ctr"/>
          <a:lstStyle/>
          <a:p>
            <a:r>
              <a:rPr lang="en-US" sz="2800" dirty="0" smtClean="0"/>
              <a:t>Adding </a:t>
            </a:r>
            <a:r>
              <a:rPr lang="en-US" sz="2800" dirty="0"/>
              <a:t>a new </a:t>
            </a:r>
            <a:r>
              <a:rPr lang="en-US" sz="2800" dirty="0" smtClean="0"/>
              <a:t>Record </a:t>
            </a:r>
            <a:r>
              <a:rPr lang="en-US" sz="2800" dirty="0">
                <a:solidFill>
                  <a:srgbClr val="162A52"/>
                </a:solidFill>
              </a:rPr>
              <a:t>5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162A52"/>
                </a:solidFill>
              </a:rPr>
              <a:t>2</a:t>
            </a:r>
            <a:endParaRPr lang="en-US" sz="2800" dirty="0">
              <a:solidFill>
                <a:srgbClr val="162A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6842" y="900115"/>
            <a:ext cx="3957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Program Officers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Rating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048" y="1897548"/>
            <a:ext cx="3980952" cy="25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01" y="1897548"/>
            <a:ext cx="3923809" cy="25619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1650" y="900115"/>
            <a:ext cx="3245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IC Analysts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Assessment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323174" y="3921097"/>
            <a:ext cx="444381" cy="119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201398" y="3876944"/>
            <a:ext cx="444381" cy="119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61564"/>
            <a:ext cx="9144000" cy="648072"/>
          </a:xfrm>
        </p:spPr>
        <p:txBody>
          <a:bodyPr anchor="ctr"/>
          <a:lstStyle/>
          <a:p>
            <a:r>
              <a:rPr lang="en-US" sz="2800" dirty="0"/>
              <a:t>Adding a new Record </a:t>
            </a:r>
            <a:r>
              <a:rPr lang="en-US" sz="2800" dirty="0">
                <a:solidFill>
                  <a:srgbClr val="162A52"/>
                </a:solidFill>
              </a:rPr>
              <a:t>9</a:t>
            </a:r>
            <a:r>
              <a:rPr lang="en-US" sz="2800" dirty="0" smtClean="0">
                <a:solidFill>
                  <a:srgbClr val="162A52"/>
                </a:solidFill>
              </a:rPr>
              <a:t>6</a:t>
            </a:r>
            <a:endParaRPr lang="en-US" sz="2800" dirty="0">
              <a:solidFill>
                <a:srgbClr val="162A5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04" y="1371600"/>
            <a:ext cx="3965249" cy="3579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664" y="1371600"/>
            <a:ext cx="3965249" cy="3579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87606" y="507010"/>
            <a:ext cx="3957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Program Officers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Rating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008" y="507010"/>
            <a:ext cx="3245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IC Analysts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Assessment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1297537" y="4262929"/>
            <a:ext cx="444381" cy="119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5808292" y="4262929"/>
            <a:ext cx="444381" cy="119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8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61564"/>
            <a:ext cx="9144000" cy="648072"/>
          </a:xfrm>
        </p:spPr>
        <p:txBody>
          <a:bodyPr anchor="ctr"/>
          <a:lstStyle/>
          <a:p>
            <a:r>
              <a:rPr lang="en-US" sz="2800" dirty="0"/>
              <a:t>Adding a new Record </a:t>
            </a:r>
            <a:r>
              <a:rPr lang="en-US" sz="2800" dirty="0">
                <a:solidFill>
                  <a:srgbClr val="162A52"/>
                </a:solidFill>
              </a:rPr>
              <a:t>9</a:t>
            </a:r>
            <a:r>
              <a:rPr lang="en-US" sz="2800" dirty="0" smtClean="0">
                <a:solidFill>
                  <a:srgbClr val="162A52"/>
                </a:solidFill>
              </a:rPr>
              <a:t>6</a:t>
            </a:r>
            <a:endParaRPr lang="en-US" sz="2800" dirty="0">
              <a:solidFill>
                <a:srgbClr val="162A5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04" y="1371600"/>
            <a:ext cx="3965249" cy="3579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664" y="1371600"/>
            <a:ext cx="3965249" cy="3579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87606" y="507010"/>
            <a:ext cx="3957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Program Officers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Rating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008" y="507010"/>
            <a:ext cx="3245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IC Analysts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Assessment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27" y="2307622"/>
            <a:ext cx="2716802" cy="1707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887" y="2307622"/>
            <a:ext cx="2716802" cy="170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This presentation covers </a:t>
            </a:r>
          </a:p>
          <a:p>
            <a:pPr marL="0" indent="0" algn="ctr">
              <a:buNone/>
            </a:pPr>
            <a:r>
              <a:rPr lang="en-US" dirty="0" smtClean="0"/>
              <a:t>Entering VTM Records only.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For instruction on use of VTM Search Functions </a:t>
            </a:r>
          </a:p>
          <a:p>
            <a:pPr marL="0" indent="0" algn="ctr">
              <a:buNone/>
            </a:pPr>
            <a:r>
              <a:rPr lang="en-US" dirty="0" smtClean="0"/>
              <a:t>view </a:t>
            </a:r>
          </a:p>
          <a:p>
            <a:pPr marL="0" indent="0" algn="ctr">
              <a:buNone/>
            </a:pPr>
            <a:r>
              <a:rPr lang="en-US" sz="2800" dirty="0" smtClean="0"/>
              <a:t>Vendor </a:t>
            </a:r>
            <a:r>
              <a:rPr lang="en-US" sz="2800" dirty="0"/>
              <a:t>Threat Mitigation (VTM) for </a:t>
            </a:r>
            <a:r>
              <a:rPr lang="en-US" sz="2800" dirty="0" smtClean="0"/>
              <a:t>VTMACQ</a:t>
            </a:r>
          </a:p>
          <a:p>
            <a:pPr marL="0" indent="0" algn="ctr">
              <a:buNone/>
            </a:pPr>
            <a:r>
              <a:rPr lang="en-US" sz="2400" dirty="0"/>
              <a:t>(VTM Acquisition Professional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3479"/>
            <a:ext cx="9144000" cy="648072"/>
          </a:xfrm>
        </p:spPr>
        <p:txBody>
          <a:bodyPr/>
          <a:lstStyle/>
          <a:p>
            <a:r>
              <a:rPr lang="en-US" sz="3200" dirty="0" smtClean="0"/>
              <a:t>Entering </a:t>
            </a:r>
            <a:r>
              <a:rPr lang="en-US" sz="3200" dirty="0"/>
              <a:t>Vendor Threat Mitigation (VTM) Records</a:t>
            </a:r>
          </a:p>
        </p:txBody>
      </p:sp>
    </p:spTree>
    <p:extLst>
      <p:ext uri="{BB962C8B-B14F-4D97-AF65-F5344CB8AC3E}">
        <p14:creationId xmlns:p14="http://schemas.microsoft.com/office/powerpoint/2010/main" val="34329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61564"/>
            <a:ext cx="9144000" cy="648072"/>
          </a:xfrm>
        </p:spPr>
        <p:txBody>
          <a:bodyPr anchor="ctr"/>
          <a:lstStyle/>
          <a:p>
            <a:r>
              <a:rPr lang="en-US" sz="2800" dirty="0"/>
              <a:t>Adding a new Record </a:t>
            </a:r>
            <a:r>
              <a:rPr lang="en-US" sz="2800" dirty="0">
                <a:solidFill>
                  <a:srgbClr val="162A52"/>
                </a:solidFill>
              </a:rPr>
              <a:t>9</a:t>
            </a:r>
            <a:r>
              <a:rPr lang="en-US" sz="2800" dirty="0" smtClean="0">
                <a:solidFill>
                  <a:srgbClr val="162A52"/>
                </a:solidFill>
              </a:rPr>
              <a:t>6</a:t>
            </a:r>
            <a:endParaRPr lang="en-US" sz="2800" dirty="0">
              <a:solidFill>
                <a:srgbClr val="162A5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04" y="1371600"/>
            <a:ext cx="3965249" cy="3579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664" y="1371600"/>
            <a:ext cx="3965249" cy="3579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87606" y="507010"/>
            <a:ext cx="3957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Program Officers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Rating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008" y="507010"/>
            <a:ext cx="3245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IC Analysts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Assessment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363" y="2610715"/>
            <a:ext cx="1968730" cy="1101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923" y="2610715"/>
            <a:ext cx="1968730" cy="110127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6200000">
            <a:off x="6618718" y="3787617"/>
            <a:ext cx="444381" cy="122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2129449" y="3787616"/>
            <a:ext cx="444381" cy="122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61564"/>
            <a:ext cx="9144000" cy="648072"/>
          </a:xfrm>
        </p:spPr>
        <p:txBody>
          <a:bodyPr anchor="ctr"/>
          <a:lstStyle/>
          <a:p>
            <a:r>
              <a:rPr lang="en-US" sz="2800" dirty="0"/>
              <a:t>Adding a new Record </a:t>
            </a:r>
            <a:r>
              <a:rPr lang="en-US" sz="2800" dirty="0">
                <a:solidFill>
                  <a:srgbClr val="162A52"/>
                </a:solidFill>
              </a:rPr>
              <a:t>9</a:t>
            </a:r>
            <a:r>
              <a:rPr lang="en-US" sz="2800" dirty="0" smtClean="0">
                <a:solidFill>
                  <a:srgbClr val="162A52"/>
                </a:solidFill>
              </a:rPr>
              <a:t>6</a:t>
            </a:r>
            <a:endParaRPr lang="en-US" sz="2800" dirty="0">
              <a:solidFill>
                <a:srgbClr val="162A5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5237" y="507010"/>
            <a:ext cx="3957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Program Officers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Rating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320" y="507010"/>
            <a:ext cx="3245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IC Analysts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Assessment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5" y="1461802"/>
            <a:ext cx="3892731" cy="3449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83" y="3587931"/>
            <a:ext cx="3840480" cy="9405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428" y="1461802"/>
            <a:ext cx="3896983" cy="34585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160" y="3600993"/>
            <a:ext cx="3840480" cy="940526"/>
          </a:xfrm>
          <a:prstGeom prst="rect">
            <a:avLst/>
          </a:prstGeom>
        </p:spPr>
      </p:pic>
      <p:pic>
        <p:nvPicPr>
          <p:cNvPr id="1026" name="Picture 2" descr="C:\Users\LOUANN~1.STO\AppData\Local\Temp\SNAGHTML1e0924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60" y="4792526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LOUANN~1.STO\AppData\Local\Temp\SNAGHTML1e0924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4" y="4823006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VTM </a:t>
            </a:r>
            <a:r>
              <a:rPr lang="en-US" dirty="0"/>
              <a:t>Detailed Profile 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23" y="1053737"/>
            <a:ext cx="8778240" cy="395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8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23" y="1053737"/>
            <a:ext cx="8778240" cy="395421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VTM </a:t>
            </a:r>
            <a:r>
              <a:rPr lang="en-US" dirty="0"/>
              <a:t>Detailed Profile </a:t>
            </a:r>
            <a:r>
              <a:rPr lang="en-US" dirty="0" smtClean="0"/>
              <a:t>Overview </a:t>
            </a:r>
            <a:r>
              <a:rPr lang="en-US" dirty="0" smtClean="0">
                <a:solidFill>
                  <a:srgbClr val="162A52"/>
                </a:solidFill>
              </a:rPr>
              <a:t>2</a:t>
            </a:r>
            <a:endParaRPr lang="en-US" dirty="0">
              <a:solidFill>
                <a:srgbClr val="162A52"/>
              </a:solidFill>
            </a:endParaRPr>
          </a:p>
        </p:txBody>
      </p:sp>
      <p:pic>
        <p:nvPicPr>
          <p:cNvPr id="1026" name="Picture 2" descr="C:\Users\LOUANN~1.STO\AppData\Local\Temp\SNAGHTML1a187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44" y="3696711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OUANN~1.STO\AppData\Local\Temp\SNAGHTML1a187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49" y="3666231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Callout 8"/>
          <p:cNvSpPr/>
          <p:nvPr/>
        </p:nvSpPr>
        <p:spPr>
          <a:xfrm>
            <a:off x="418011" y="1593669"/>
            <a:ext cx="1759132" cy="13933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VTM IC </a:t>
            </a:r>
            <a:r>
              <a:rPr lang="en-US" sz="1200" dirty="0" smtClean="0"/>
              <a:t>Analysts Only</a:t>
            </a:r>
            <a:endParaRPr lang="en-US" sz="1200" dirty="0"/>
          </a:p>
          <a:p>
            <a:pPr algn="ctr"/>
            <a:r>
              <a:rPr lang="en-US" sz="1200" dirty="0"/>
              <a:t>Threat </a:t>
            </a:r>
            <a:r>
              <a:rPr lang="en-US" sz="1200" dirty="0" smtClean="0"/>
              <a:t>Assessment</a:t>
            </a:r>
            <a:endParaRPr lang="en-US" sz="1200" dirty="0"/>
          </a:p>
        </p:txBody>
      </p:sp>
      <p:sp>
        <p:nvSpPr>
          <p:cNvPr id="12" name="Down Arrow Callout 11"/>
          <p:cNvSpPr/>
          <p:nvPr/>
        </p:nvSpPr>
        <p:spPr>
          <a:xfrm>
            <a:off x="7167154" y="1593669"/>
            <a:ext cx="1737360" cy="13933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VTM Program Officers Only</a:t>
            </a:r>
          </a:p>
          <a:p>
            <a:pPr algn="ctr"/>
            <a:r>
              <a:rPr lang="en-US" sz="1200" dirty="0"/>
              <a:t>Threat </a:t>
            </a:r>
            <a:r>
              <a:rPr lang="en-US" sz="1200" dirty="0" smtClean="0"/>
              <a:t>Rating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66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41448" cy="648072"/>
          </a:xfrm>
        </p:spPr>
        <p:txBody>
          <a:bodyPr/>
          <a:lstStyle/>
          <a:p>
            <a:r>
              <a:rPr lang="en-US" sz="3200" dirty="0">
                <a:solidFill>
                  <a:srgbClr val="162A52"/>
                </a:solidFill>
              </a:rPr>
              <a:t>VTM Detailed Profile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4" y="137160"/>
            <a:ext cx="6711696" cy="4873752"/>
          </a:xfrm>
          <a:prstGeom prst="rect">
            <a:avLst/>
          </a:prstGeom>
        </p:spPr>
      </p:pic>
      <p:sp>
        <p:nvSpPr>
          <p:cNvPr id="9" name="Right Arrow Callout 8"/>
          <p:cNvSpPr/>
          <p:nvPr/>
        </p:nvSpPr>
        <p:spPr>
          <a:xfrm rot="19822512">
            <a:off x="205709" y="3619405"/>
            <a:ext cx="1712976" cy="946941"/>
          </a:xfrm>
          <a:prstGeom prst="rightArrowCallout">
            <a:avLst>
              <a:gd name="adj1" fmla="val 17518"/>
              <a:gd name="adj2" fmla="val 19326"/>
              <a:gd name="adj3" fmla="val 30841"/>
              <a:gd name="adj4" fmla="val 6578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73453"/>
                </a:solidFill>
              </a:rPr>
              <a:t>VTM IC </a:t>
            </a:r>
          </a:p>
          <a:p>
            <a:pPr algn="ctr"/>
            <a:r>
              <a:rPr lang="en-US" sz="1200" dirty="0">
                <a:solidFill>
                  <a:srgbClr val="173453"/>
                </a:solidFill>
              </a:rPr>
              <a:t>Analysts Only</a:t>
            </a:r>
          </a:p>
          <a:p>
            <a:pPr algn="ctr"/>
            <a:r>
              <a:rPr lang="en-US" sz="1200" dirty="0">
                <a:solidFill>
                  <a:srgbClr val="173453"/>
                </a:solidFill>
              </a:rPr>
              <a:t>Threat </a:t>
            </a:r>
          </a:p>
          <a:p>
            <a:pPr algn="ctr"/>
            <a:r>
              <a:rPr lang="en-US" sz="1200" dirty="0">
                <a:solidFill>
                  <a:srgbClr val="173453"/>
                </a:solidFill>
              </a:rPr>
              <a:t>Assessment</a:t>
            </a:r>
          </a:p>
        </p:txBody>
      </p:sp>
      <p:sp>
        <p:nvSpPr>
          <p:cNvPr id="10" name="Down Arrow Callout 9"/>
          <p:cNvSpPr/>
          <p:nvPr/>
        </p:nvSpPr>
        <p:spPr>
          <a:xfrm rot="2502830">
            <a:off x="7473728" y="356353"/>
            <a:ext cx="1248961" cy="1470516"/>
          </a:xfrm>
          <a:prstGeom prst="downArrowCallout">
            <a:avLst>
              <a:gd name="adj1" fmla="val 16931"/>
              <a:gd name="adj2" fmla="val 18554"/>
              <a:gd name="adj3" fmla="val 25000"/>
              <a:gd name="adj4" fmla="val 649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73453"/>
                </a:solidFill>
              </a:rPr>
              <a:t>VTM Program </a:t>
            </a:r>
            <a:endParaRPr lang="en-US" sz="1200" dirty="0" smtClean="0">
              <a:solidFill>
                <a:srgbClr val="173453"/>
              </a:solidFill>
            </a:endParaRPr>
          </a:p>
          <a:p>
            <a:pPr algn="ctr"/>
            <a:r>
              <a:rPr lang="en-US" sz="1200" dirty="0" smtClean="0">
                <a:solidFill>
                  <a:srgbClr val="173453"/>
                </a:solidFill>
              </a:rPr>
              <a:t>Officers </a:t>
            </a:r>
            <a:r>
              <a:rPr lang="en-US" sz="1200" dirty="0">
                <a:solidFill>
                  <a:srgbClr val="173453"/>
                </a:solidFill>
              </a:rPr>
              <a:t>Only</a:t>
            </a:r>
          </a:p>
          <a:p>
            <a:pPr algn="ctr"/>
            <a:r>
              <a:rPr lang="en-US" sz="1200" dirty="0">
                <a:solidFill>
                  <a:srgbClr val="173453"/>
                </a:solidFill>
              </a:rPr>
              <a:t>Threat </a:t>
            </a:r>
            <a:endParaRPr lang="en-US" sz="1200" dirty="0" smtClean="0">
              <a:solidFill>
                <a:srgbClr val="173453"/>
              </a:solidFill>
            </a:endParaRPr>
          </a:p>
          <a:p>
            <a:pPr algn="ctr"/>
            <a:r>
              <a:rPr lang="en-US" sz="1200" dirty="0" smtClean="0">
                <a:solidFill>
                  <a:srgbClr val="173453"/>
                </a:solidFill>
              </a:rPr>
              <a:t>Rating</a:t>
            </a:r>
            <a:endParaRPr lang="en-US" sz="1200" dirty="0">
              <a:solidFill>
                <a:srgbClr val="173453"/>
              </a:solidFill>
            </a:endParaRPr>
          </a:p>
        </p:txBody>
      </p:sp>
      <p:pic>
        <p:nvPicPr>
          <p:cNvPr id="8" name="Picture 2" descr="C:\Users\LOUANN~1.STO\AppData\Local\Temp\SNAGHTML1a18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93" y="2517806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OUANN~1.STO\AppData\Local\Temp\SNAGHTML1a18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769" y="2517806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LOUANN~1.STO\AppData\Local\Temp\SNAGHTML1a18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56" y="2517806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LOUANN~1.STO\AppData\Local\Temp\SNAGHTML1a18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328" y="2517806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9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461" y="1463040"/>
            <a:ext cx="4297680" cy="34472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41448" cy="648072"/>
          </a:xfrm>
        </p:spPr>
        <p:txBody>
          <a:bodyPr/>
          <a:lstStyle/>
          <a:p>
            <a:r>
              <a:rPr lang="en-US" sz="3200" dirty="0">
                <a:solidFill>
                  <a:srgbClr val="162A52"/>
                </a:solidFill>
              </a:rPr>
              <a:t>VTM Detailed Profile 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0" y="-61564"/>
            <a:ext cx="9144000" cy="6480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sz="2800" dirty="0" smtClean="0"/>
              <a:t>Edit a Record </a:t>
            </a:r>
            <a:r>
              <a:rPr lang="en-US" sz="2800" dirty="0" smtClean="0">
                <a:solidFill>
                  <a:srgbClr val="162A52"/>
                </a:solidFill>
              </a:rPr>
              <a:t>6</a:t>
            </a:r>
            <a:endParaRPr lang="en-US" sz="2800" dirty="0">
              <a:solidFill>
                <a:srgbClr val="162A5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35237" y="507010"/>
            <a:ext cx="3957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Program Officers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Rating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2320" y="507010"/>
            <a:ext cx="3245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IC Analysts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Assessment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8" name="Picture 2" descr="C:\Users\LOUANN~1.STO\AppData\Local\Temp\SNAGHTML1a18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75" y="4741053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836" y="1441753"/>
            <a:ext cx="4253605" cy="3495238"/>
          </a:xfrm>
          <a:prstGeom prst="rect">
            <a:avLst/>
          </a:prstGeom>
        </p:spPr>
      </p:pic>
      <p:pic>
        <p:nvPicPr>
          <p:cNvPr id="19" name="Picture 2" descr="C:\Users\LOUANN~1.STO\AppData\Local\Temp\SNAGHTML1a18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33" y="4749074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LOUANN~1.STO\AppData\Local\Temp\SNAGHTML1a18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96" y="4741053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LOUANN~1.STO\AppData\Local\Temp\SNAGHTML1a18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81" y="4749074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41448" cy="648072"/>
          </a:xfrm>
        </p:spPr>
        <p:txBody>
          <a:bodyPr/>
          <a:lstStyle/>
          <a:p>
            <a:r>
              <a:rPr lang="en-US" sz="3200" dirty="0">
                <a:solidFill>
                  <a:srgbClr val="162A52"/>
                </a:solidFill>
              </a:rPr>
              <a:t>VTM Detailed Profile 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0" y="-61564"/>
            <a:ext cx="9144000" cy="6480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sz="2800" dirty="0" smtClean="0"/>
              <a:t>Delete a Record </a:t>
            </a:r>
            <a:r>
              <a:rPr lang="en-US" sz="2800" dirty="0" smtClean="0">
                <a:solidFill>
                  <a:srgbClr val="162A52"/>
                </a:solidFill>
              </a:rPr>
              <a:t>6</a:t>
            </a:r>
            <a:endParaRPr lang="en-US" sz="2800" dirty="0">
              <a:solidFill>
                <a:srgbClr val="162A5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35237" y="507010"/>
            <a:ext cx="3957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Program Officers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Rating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2320" y="507010"/>
            <a:ext cx="3245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VTM IC Analysts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Only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Threat Assessment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939" y="1918178"/>
            <a:ext cx="4095238" cy="2285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8" y="1910156"/>
            <a:ext cx="4095238" cy="2285714"/>
          </a:xfrm>
          <a:prstGeom prst="rect">
            <a:avLst/>
          </a:prstGeom>
        </p:spPr>
      </p:pic>
      <p:pic>
        <p:nvPicPr>
          <p:cNvPr id="12" name="Picture 2" descr="C:\Users\LOUANN~1.STO\AppData\Local\Temp\SNAGHTML1a187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81" y="4014912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OUANN~1.STO\AppData\Local\Temp\SNAGHTML1a187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39" y="4022933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LOUANN~1.STO\AppData\Local\Temp\SNAGHTML1a187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39" y="4014912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LOUANN~1.STO\AppData\Local\Temp\SNAGHTML1a187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055" y="4022933"/>
            <a:ext cx="190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18231" y="43545"/>
            <a:ext cx="4925769" cy="648072"/>
          </a:xfrm>
        </p:spPr>
        <p:txBody>
          <a:bodyPr/>
          <a:lstStyle/>
          <a:p>
            <a:r>
              <a:rPr lang="en-US" sz="2400" dirty="0"/>
              <a:t>VTM IC </a:t>
            </a:r>
            <a:r>
              <a:rPr lang="en-US" sz="2400" dirty="0" smtClean="0"/>
              <a:t>Analysts </a:t>
            </a:r>
            <a:r>
              <a:rPr lang="en-US" sz="2400" dirty="0"/>
              <a:t>Only</a:t>
            </a:r>
            <a:br>
              <a:rPr lang="en-US" sz="2400" dirty="0"/>
            </a:br>
            <a:r>
              <a:rPr lang="en-US" sz="2400" dirty="0"/>
              <a:t>Threat Assessment Timeline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4332084" y="1121620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 Assessment Level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</a:t>
            </a: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indent="288925">
              <a:lnSpc>
                <a:spcPct val="115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 Rating/Assessment creator</a:t>
            </a:r>
          </a:p>
          <a:p>
            <a:pPr indent="288925">
              <a:lnSpc>
                <a:spcPct val="115000"/>
              </a:lnSpc>
            </a:pPr>
            <a:endPara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 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mailbox for the user </a:t>
            </a:r>
            <a:endPara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Attachments 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support the vendors </a:t>
            </a:r>
            <a:endPara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925">
              <a:lnSpc>
                <a:spcPct val="115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 Rating/Assessment </a:t>
            </a:r>
          </a:p>
          <a:p>
            <a:pPr indent="288925">
              <a:lnSpc>
                <a:spcPct val="115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(if applicable)</a:t>
            </a:r>
            <a:endParaRPr lang="en-US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LOUANN~1.STO\AppData\Local\Temp\SNAGHTML48c161a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" y="140201"/>
            <a:ext cx="3913632" cy="48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6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VTM Program Officers Only</a:t>
            </a:r>
            <a:br>
              <a:rPr lang="en-US" sz="2400" dirty="0"/>
            </a:br>
            <a:r>
              <a:rPr lang="en-US" sz="2400" dirty="0"/>
              <a:t>Threat Rating Timeline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967" y="1004065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 Rating Level</a:t>
            </a:r>
          </a:p>
          <a:p>
            <a:endParaRPr lang="en-US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 are the same as those </a:t>
            </a:r>
            <a:endParaRPr lang="en-US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925">
              <a:lnSpc>
                <a:spcPct val="115000"/>
              </a:lnSpc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discussed on the previous slide for </a:t>
            </a:r>
          </a:p>
          <a:p>
            <a:pPr indent="288925">
              <a:lnSpc>
                <a:spcPct val="115000"/>
              </a:lnSpc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 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Assessments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12664" y="128016"/>
            <a:ext cx="3584448" cy="48737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273" y="2915333"/>
            <a:ext cx="5285873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= New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First time a 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CCMD/organization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posts a </a:t>
            </a:r>
          </a:p>
          <a:p>
            <a:pPr lvl="0">
              <a:lnSpc>
                <a:spcPct val="115000"/>
              </a:lnSpc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 Rating/Assessment</a:t>
            </a:r>
          </a:p>
          <a:p>
            <a:pPr lvl="0"/>
            <a:endParaRPr lang="en-US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= Updated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All subsequent postings of a </a:t>
            </a:r>
            <a:endParaRPr lang="en-US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vendor’s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 Rating/Assessment within the same </a:t>
            </a:r>
            <a:endParaRPr lang="en-US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CCMD/organization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78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825" y="86530"/>
            <a:ext cx="7886700" cy="692383"/>
          </a:xfrm>
        </p:spPr>
        <p:txBody>
          <a:bodyPr/>
          <a:lstStyle/>
          <a:p>
            <a:r>
              <a:rPr lang="en-US" dirty="0"/>
              <a:t>SPRS Contact Information</a:t>
            </a:r>
          </a:p>
        </p:txBody>
      </p:sp>
      <p:sp>
        <p:nvSpPr>
          <p:cNvPr id="4" name="Content Placeholder 2" descr="NSLC Website: &#10;http://www.nslcptsmh.csd.disa.mil/&#10;&#10;PPIRS Website:&#10;http:// www.ppirs.gov&#10;&#10;NSLC Help Desk (Mon-Fri 6:30am- 6:00pm EST) :&#10;(207) 438-1690&#10;DSN 684-1690&#10;" title="PPIRS - Contact Information"/>
          <p:cNvSpPr txBox="1">
            <a:spLocks/>
          </p:cNvSpPr>
          <p:nvPr/>
        </p:nvSpPr>
        <p:spPr>
          <a:xfrm>
            <a:off x="457200" y="1181989"/>
            <a:ext cx="8229600" cy="336858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125000"/>
              <a:buNone/>
              <a:defRPr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SPRS Website:</a:t>
            </a:r>
          </a:p>
          <a:p>
            <a:pPr marL="45720" indent="0">
              <a:lnSpc>
                <a:spcPct val="60000"/>
              </a:lnSpc>
              <a:buNone/>
              <a:defRPr/>
            </a:pPr>
            <a:r>
              <a:rPr lang="en-US" sz="2800" b="1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3200" b="1" dirty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https://www.sprs.csd.disa.mil</a:t>
            </a:r>
          </a:p>
          <a:p>
            <a:pPr marL="109728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125000"/>
              <a:buNone/>
              <a:defRPr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NSLC Help Desk (Mon-Fri 6:30am- 6:00pm ET) :</a:t>
            </a:r>
          </a:p>
          <a:p>
            <a:pPr marL="0" lvl="2" indent="0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125000"/>
              <a:buNone/>
              <a:defRPr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	(207) 438-1690</a:t>
            </a:r>
          </a:p>
          <a:p>
            <a:pPr marL="0" lvl="2" indent="0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125000"/>
              <a:buNone/>
              <a:defRPr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	DSN 684-1690</a:t>
            </a:r>
          </a:p>
          <a:p>
            <a:pPr marL="0" lvl="2" indent="0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125000"/>
              <a:buNone/>
              <a:defRPr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	NSLC Help Desk Email: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webptsmh@navy.mil</a:t>
            </a:r>
            <a:endParaRPr lang="en-US" sz="2800" b="1" u="sng" dirty="0">
              <a:ln w="11430"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/>
            </a:endParaRPr>
          </a:p>
          <a:p>
            <a:pPr marL="393192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to Viewers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4787" y="1179784"/>
            <a:ext cx="3140765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2800" b="1" dirty="0">
                <a:solidFill>
                  <a:srgbClr val="FEFEFE"/>
                </a:solidFill>
              </a:rPr>
              <a:t>Screenshots </a:t>
            </a:r>
            <a:endParaRPr lang="en-US" sz="2800" b="1" dirty="0" smtClean="0">
              <a:solidFill>
                <a:srgbClr val="FEFEFE"/>
              </a:solidFill>
            </a:endParaRPr>
          </a:p>
          <a:p>
            <a:pPr lvl="0" algn="ctr"/>
            <a:r>
              <a:rPr lang="en-US" sz="2800" b="1" dirty="0" smtClean="0">
                <a:solidFill>
                  <a:srgbClr val="FEFEFE"/>
                </a:solidFill>
              </a:rPr>
              <a:t>have </a:t>
            </a:r>
            <a:r>
              <a:rPr lang="en-US" sz="2800" b="1" dirty="0">
                <a:solidFill>
                  <a:srgbClr val="FEFEFE"/>
                </a:solidFill>
              </a:rPr>
              <a:t>been </a:t>
            </a:r>
          </a:p>
          <a:p>
            <a:pPr lvl="0" algn="ctr"/>
            <a:r>
              <a:rPr lang="en-US" sz="2800" b="1" dirty="0">
                <a:solidFill>
                  <a:srgbClr val="FEFEFE"/>
                </a:solidFill>
              </a:rPr>
              <a:t>edited for </a:t>
            </a:r>
          </a:p>
          <a:p>
            <a:pPr lvl="0" algn="ctr"/>
            <a:r>
              <a:rPr lang="en-US" sz="2800" b="1" dirty="0">
                <a:solidFill>
                  <a:srgbClr val="FEFEFE"/>
                </a:solidFill>
              </a:rPr>
              <a:t>size &amp; content </a:t>
            </a:r>
          </a:p>
          <a:p>
            <a:pPr lvl="0" algn="ctr"/>
            <a:r>
              <a:rPr lang="en-US" sz="2800" b="1" dirty="0">
                <a:solidFill>
                  <a:srgbClr val="FEFEFE"/>
                </a:solidFill>
              </a:rPr>
              <a:t>to preserve </a:t>
            </a:r>
          </a:p>
          <a:p>
            <a:pPr lvl="0" algn="ctr"/>
            <a:r>
              <a:rPr lang="en-US" sz="2800" b="1" dirty="0">
                <a:solidFill>
                  <a:srgbClr val="FEFEFE"/>
                </a:solidFill>
              </a:rPr>
              <a:t>detail and </a:t>
            </a:r>
          </a:p>
          <a:p>
            <a:pPr lvl="0" algn="ctr"/>
            <a:r>
              <a:rPr lang="en-US" sz="2800" b="1" dirty="0" smtClean="0">
                <a:solidFill>
                  <a:srgbClr val="FEFEFE"/>
                </a:solidFill>
              </a:rPr>
              <a:t>integrity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722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4048" y="2332474"/>
            <a:ext cx="3225552" cy="1008112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f</a:t>
            </a:r>
            <a:r>
              <a:rPr lang="en-US" sz="1800" dirty="0" smtClean="0">
                <a:solidFill>
                  <a:schemeClr val="bg1"/>
                </a:solidFill>
              </a:rPr>
              <a:t>or participating in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SPRS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Entering </a:t>
            </a:r>
            <a:r>
              <a:rPr lang="en-US" sz="2000" b="1" dirty="0" smtClean="0">
                <a:solidFill>
                  <a:schemeClr val="bg1"/>
                </a:solidFill>
              </a:rPr>
              <a:t>Vendor </a:t>
            </a:r>
            <a:r>
              <a:rPr lang="en-US" sz="2000" b="1" dirty="0">
                <a:solidFill>
                  <a:schemeClr val="bg1"/>
                </a:solidFill>
              </a:rPr>
              <a:t>Threat Mitigation (VTM)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Records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" y="1895104"/>
            <a:ext cx="4274820" cy="192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8800" i="1" dirty="0">
                <a:solidFill>
                  <a:schemeClr val="bg1"/>
                </a:solidFill>
              </a:rPr>
              <a:t>Thank </a:t>
            </a:r>
            <a:endParaRPr lang="en-US" sz="8800" i="1" dirty="0" smtClean="0">
              <a:solidFill>
                <a:schemeClr val="bg1"/>
              </a:solidFill>
            </a:endParaRPr>
          </a:p>
          <a:p>
            <a:pPr algn="ctr">
              <a:lnSpc>
                <a:spcPts val="7000"/>
              </a:lnSpc>
            </a:pPr>
            <a:r>
              <a:rPr lang="en-US" sz="8800" i="1" dirty="0" smtClean="0">
                <a:solidFill>
                  <a:schemeClr val="bg1"/>
                </a:solidFill>
              </a:rPr>
              <a:t>you</a:t>
            </a:r>
            <a:endParaRPr lang="en-US" sz="8800" i="1" dirty="0"/>
          </a:p>
        </p:txBody>
      </p:sp>
    </p:spTree>
    <p:extLst>
      <p:ext uri="{BB962C8B-B14F-4D97-AF65-F5344CB8AC3E}">
        <p14:creationId xmlns:p14="http://schemas.microsoft.com/office/powerpoint/2010/main" val="11846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" y="97102"/>
            <a:ext cx="7641448" cy="648072"/>
          </a:xfrm>
        </p:spPr>
        <p:txBody>
          <a:bodyPr/>
          <a:lstStyle/>
          <a:p>
            <a:r>
              <a:rPr lang="en-US" sz="3200" dirty="0" smtClean="0"/>
              <a:t>Overview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337237" y="2611019"/>
            <a:ext cx="2083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dirty="0">
                <a:solidFill>
                  <a:srgbClr val="446078"/>
                </a:solidFill>
              </a:rPr>
              <a:t>VTM Reports provide SPRS users with a </a:t>
            </a:r>
            <a:r>
              <a:rPr lang="en-US" sz="1200" dirty="0" smtClean="0">
                <a:solidFill>
                  <a:srgbClr val="446078"/>
                </a:solidFill>
              </a:rPr>
              <a:t>search tool for </a:t>
            </a:r>
            <a:r>
              <a:rPr lang="en-US" sz="1200" dirty="0">
                <a:solidFill>
                  <a:srgbClr val="446078"/>
                </a:solidFill>
              </a:rPr>
              <a:t>vendors to determine if they have been assigned threat </a:t>
            </a:r>
            <a:endParaRPr lang="en-US" sz="1200" dirty="0" smtClean="0">
              <a:solidFill>
                <a:srgbClr val="446078"/>
              </a:solidFill>
            </a:endParaRPr>
          </a:p>
          <a:p>
            <a:pPr lvl="0" algn="ctr"/>
            <a:r>
              <a:rPr lang="en-US" sz="1200" dirty="0" smtClean="0">
                <a:solidFill>
                  <a:srgbClr val="446078"/>
                </a:solidFill>
              </a:rPr>
              <a:t>ratings and/or </a:t>
            </a:r>
            <a:r>
              <a:rPr lang="en-US" sz="1200" dirty="0">
                <a:solidFill>
                  <a:srgbClr val="446078"/>
                </a:solidFill>
              </a:rPr>
              <a:t>assessments through a </a:t>
            </a:r>
            <a:r>
              <a:rPr lang="en-US" sz="1200" dirty="0" smtClean="0">
                <a:solidFill>
                  <a:srgbClr val="446078"/>
                </a:solidFill>
              </a:rPr>
              <a:t>Combatant </a:t>
            </a:r>
          </a:p>
          <a:p>
            <a:pPr lvl="0" algn="ctr"/>
            <a:r>
              <a:rPr lang="en-US" sz="1200" dirty="0" smtClean="0">
                <a:solidFill>
                  <a:srgbClr val="446078"/>
                </a:solidFill>
              </a:rPr>
              <a:t>Command </a:t>
            </a:r>
            <a:r>
              <a:rPr lang="en-US" sz="1200" dirty="0">
                <a:solidFill>
                  <a:srgbClr val="446078"/>
                </a:solidFill>
              </a:rPr>
              <a:t>(CCMD) </a:t>
            </a:r>
            <a:endParaRPr lang="en-US" sz="1200" dirty="0" smtClean="0">
              <a:solidFill>
                <a:srgbClr val="446078"/>
              </a:solidFill>
            </a:endParaRPr>
          </a:p>
          <a:p>
            <a:pPr lvl="0" algn="ctr"/>
            <a:r>
              <a:rPr lang="en-US" sz="1200" dirty="0" smtClean="0">
                <a:solidFill>
                  <a:srgbClr val="446078"/>
                </a:solidFill>
              </a:rPr>
              <a:t>VTM </a:t>
            </a:r>
            <a:r>
              <a:rPr lang="en-US" sz="1200" dirty="0">
                <a:solidFill>
                  <a:srgbClr val="446078"/>
                </a:solidFill>
              </a:rPr>
              <a:t>program. </a:t>
            </a:r>
          </a:p>
        </p:txBody>
      </p:sp>
      <p:grpSp>
        <p:nvGrpSpPr>
          <p:cNvPr id="48" name="Group 47" title="Overview"/>
          <p:cNvGrpSpPr/>
          <p:nvPr/>
        </p:nvGrpSpPr>
        <p:grpSpPr>
          <a:xfrm rot="3626175">
            <a:off x="1541145" y="218751"/>
            <a:ext cx="5508258" cy="5858722"/>
            <a:chOff x="2503985" y="372645"/>
            <a:chExt cx="5508258" cy="5858722"/>
          </a:xfrm>
        </p:grpSpPr>
        <p:sp>
          <p:nvSpPr>
            <p:cNvPr id="49" name="Freeform 48"/>
            <p:cNvSpPr/>
            <p:nvPr/>
          </p:nvSpPr>
          <p:spPr>
            <a:xfrm rot="17973825">
              <a:off x="2503966" y="829713"/>
              <a:ext cx="2735456" cy="2735417"/>
            </a:xfrm>
            <a:custGeom>
              <a:avLst/>
              <a:gdLst>
                <a:gd name="connsiteX0" fmla="*/ 0 w 2735456"/>
                <a:gd name="connsiteY0" fmla="*/ 1367709 h 2735417"/>
                <a:gd name="connsiteX1" fmla="*/ 1367728 w 2735456"/>
                <a:gd name="connsiteY1" fmla="*/ 0 h 2735417"/>
                <a:gd name="connsiteX2" fmla="*/ 2735456 w 2735456"/>
                <a:gd name="connsiteY2" fmla="*/ 1367709 h 2735417"/>
                <a:gd name="connsiteX3" fmla="*/ 1367728 w 2735456"/>
                <a:gd name="connsiteY3" fmla="*/ 2735418 h 2735417"/>
                <a:gd name="connsiteX4" fmla="*/ 0 w 2735456"/>
                <a:gd name="connsiteY4" fmla="*/ 1367709 h 273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5456" h="2735417">
                  <a:moveTo>
                    <a:pt x="0" y="1367709"/>
                  </a:moveTo>
                  <a:cubicBezTo>
                    <a:pt x="0" y="612344"/>
                    <a:pt x="612353" y="0"/>
                    <a:pt x="1367728" y="0"/>
                  </a:cubicBezTo>
                  <a:cubicBezTo>
                    <a:pt x="2123103" y="0"/>
                    <a:pt x="2735456" y="612344"/>
                    <a:pt x="2735456" y="1367709"/>
                  </a:cubicBezTo>
                  <a:cubicBezTo>
                    <a:pt x="2735456" y="2123074"/>
                    <a:pt x="2123103" y="2735418"/>
                    <a:pt x="1367728" y="2735418"/>
                  </a:cubicBezTo>
                  <a:cubicBezTo>
                    <a:pt x="612353" y="2735418"/>
                    <a:pt x="0" y="2123074"/>
                    <a:pt x="0" y="136770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42508" tIns="442503" rIns="442508" bIns="442503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en-US" sz="1700" kern="1200" dirty="0" smtClean="0">
                  <a:solidFill>
                    <a:srgbClr val="FFFFFF"/>
                  </a:solidFill>
                </a:rPr>
                <a:t>The VTM module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en-US" sz="1700" dirty="0">
                  <a:solidFill>
                    <a:srgbClr val="FFFFFF"/>
                  </a:solidFill>
                </a:rPr>
                <a:t>consists of </a:t>
              </a:r>
              <a:r>
                <a:rPr lang="en-US" sz="1700" kern="1200" dirty="0" smtClean="0">
                  <a:solidFill>
                    <a:srgbClr val="FFFFFF"/>
                  </a:solidFill>
                </a:rPr>
                <a:t>two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en-US" sz="1700" kern="1200" dirty="0" smtClean="0">
                  <a:solidFill>
                    <a:srgbClr val="FFFFFF"/>
                  </a:solidFill>
                </a:rPr>
                <a:t>parts within the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en-US" sz="1700" kern="1200" dirty="0" smtClean="0">
                  <a:solidFill>
                    <a:srgbClr val="FFFFFF"/>
                  </a:solidFill>
                </a:rPr>
                <a:t>SPRS Application: </a:t>
              </a:r>
              <a:r>
                <a:rPr lang="en-US" sz="1700" b="1" kern="1200" dirty="0" smtClean="0">
                  <a:solidFill>
                    <a:srgbClr val="EAB200"/>
                  </a:solidFill>
                </a:rPr>
                <a:t>VTM Reports </a:t>
              </a:r>
              <a:r>
                <a:rPr lang="en-US" sz="1700" kern="1200" dirty="0" smtClean="0">
                  <a:solidFill>
                    <a:srgbClr val="EAB200"/>
                  </a:solidFill>
                </a:rPr>
                <a:t>&amp;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en-US" sz="1700" b="1" kern="1200" dirty="0" smtClean="0">
                  <a:solidFill>
                    <a:srgbClr val="EAB200"/>
                  </a:solidFill>
                </a:rPr>
                <a:t>Section 841 List</a:t>
              </a:r>
              <a:endParaRPr lang="en-US" sz="1700" b="1" kern="1200" dirty="0">
                <a:solidFill>
                  <a:srgbClr val="EAB200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 rot="17973825">
              <a:off x="3505156" y="3495930"/>
              <a:ext cx="2735456" cy="2735417"/>
            </a:xfrm>
            <a:custGeom>
              <a:avLst/>
              <a:gdLst>
                <a:gd name="connsiteX0" fmla="*/ 0 w 2735456"/>
                <a:gd name="connsiteY0" fmla="*/ 1367709 h 2735417"/>
                <a:gd name="connsiteX1" fmla="*/ 1367728 w 2735456"/>
                <a:gd name="connsiteY1" fmla="*/ 0 h 2735417"/>
                <a:gd name="connsiteX2" fmla="*/ 2735456 w 2735456"/>
                <a:gd name="connsiteY2" fmla="*/ 1367709 h 2735417"/>
                <a:gd name="connsiteX3" fmla="*/ 1367728 w 2735456"/>
                <a:gd name="connsiteY3" fmla="*/ 2735418 h 2735417"/>
                <a:gd name="connsiteX4" fmla="*/ 0 w 2735456"/>
                <a:gd name="connsiteY4" fmla="*/ 1367709 h 273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5456" h="2735417">
                  <a:moveTo>
                    <a:pt x="0" y="1367709"/>
                  </a:moveTo>
                  <a:cubicBezTo>
                    <a:pt x="0" y="612344"/>
                    <a:pt x="612353" y="0"/>
                    <a:pt x="1367728" y="0"/>
                  </a:cubicBezTo>
                  <a:cubicBezTo>
                    <a:pt x="2123103" y="0"/>
                    <a:pt x="2735456" y="612344"/>
                    <a:pt x="2735456" y="1367709"/>
                  </a:cubicBezTo>
                  <a:cubicBezTo>
                    <a:pt x="2735456" y="2123074"/>
                    <a:pt x="2123103" y="2735418"/>
                    <a:pt x="1367728" y="2735418"/>
                  </a:cubicBezTo>
                  <a:cubicBezTo>
                    <a:pt x="612353" y="2735418"/>
                    <a:pt x="0" y="2123074"/>
                    <a:pt x="0" y="136770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42508" tIns="442503" rIns="442508" bIns="442503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en-US" sz="1200" b="1" kern="1200" dirty="0" smtClean="0">
                  <a:solidFill>
                    <a:srgbClr val="EAB200"/>
                  </a:solidFill>
                </a:rPr>
                <a:t>VTM Reports </a:t>
              </a:r>
              <a:r>
                <a:rPr lang="en-US" sz="1200" dirty="0">
                  <a:solidFill>
                    <a:srgbClr val="FFFFFF"/>
                  </a:solidFill>
                </a:rPr>
                <a:t>provide </a:t>
              </a:r>
              <a:endParaRPr lang="en-US" sz="1200" dirty="0" smtClean="0">
                <a:solidFill>
                  <a:srgbClr val="FFFFFF"/>
                </a:solidFill>
              </a:endParaRPr>
            </a:p>
            <a:p>
              <a:pPr lvl="0" algn="ctr" defTabSz="488950">
                <a:spcBef>
                  <a:spcPct val="0"/>
                </a:spcBef>
              </a:pPr>
              <a:r>
                <a:rPr lang="en-US" sz="1200" dirty="0" smtClean="0">
                  <a:solidFill>
                    <a:srgbClr val="FFFFFF"/>
                  </a:solidFill>
                </a:rPr>
                <a:t>SPRS </a:t>
              </a:r>
              <a:r>
                <a:rPr lang="en-US" sz="1200" dirty="0">
                  <a:solidFill>
                    <a:srgbClr val="FFFFFF"/>
                  </a:solidFill>
                </a:rPr>
                <a:t>users with a tool to </a:t>
              </a:r>
              <a:endParaRPr lang="en-US" sz="1200" dirty="0" smtClean="0">
                <a:solidFill>
                  <a:srgbClr val="FFFFFF"/>
                </a:solidFill>
              </a:endParaRPr>
            </a:p>
            <a:p>
              <a:pPr lvl="0" algn="ctr" defTabSz="488950">
                <a:spcBef>
                  <a:spcPct val="0"/>
                </a:spcBef>
              </a:pPr>
              <a:r>
                <a:rPr lang="en-US" sz="1200" dirty="0" smtClean="0">
                  <a:solidFill>
                    <a:srgbClr val="FFFFFF"/>
                  </a:solidFill>
                </a:rPr>
                <a:t>search </a:t>
              </a:r>
              <a:r>
                <a:rPr lang="en-US" sz="1200" dirty="0">
                  <a:solidFill>
                    <a:srgbClr val="FFFFFF"/>
                  </a:solidFill>
                </a:rPr>
                <a:t>for vendors </a:t>
              </a:r>
              <a:r>
                <a:rPr lang="en-US" sz="1200" dirty="0" smtClean="0">
                  <a:solidFill>
                    <a:srgbClr val="FFFFFF"/>
                  </a:solidFill>
                </a:rPr>
                <a:t>to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en-US" sz="1200" dirty="0" smtClean="0">
                  <a:solidFill>
                    <a:srgbClr val="FFFFFF"/>
                  </a:solidFill>
                </a:rPr>
                <a:t>determine </a:t>
              </a:r>
              <a:r>
                <a:rPr lang="en-US" sz="1200" dirty="0">
                  <a:solidFill>
                    <a:srgbClr val="FFFFFF"/>
                  </a:solidFill>
                </a:rPr>
                <a:t>if they have </a:t>
              </a:r>
              <a:endParaRPr lang="en-US" sz="1200" dirty="0" smtClean="0">
                <a:solidFill>
                  <a:srgbClr val="FFFFFF"/>
                </a:solidFill>
              </a:endParaRPr>
            </a:p>
            <a:p>
              <a:pPr lvl="0" algn="ctr" defTabSz="488950">
                <a:spcBef>
                  <a:spcPct val="0"/>
                </a:spcBef>
              </a:pPr>
              <a:r>
                <a:rPr lang="en-US" sz="1200" dirty="0" smtClean="0">
                  <a:solidFill>
                    <a:srgbClr val="FFFFFF"/>
                  </a:solidFill>
                </a:rPr>
                <a:t>been </a:t>
              </a:r>
              <a:r>
                <a:rPr lang="en-US" sz="1200" dirty="0">
                  <a:solidFill>
                    <a:srgbClr val="FFFFFF"/>
                  </a:solidFill>
                </a:rPr>
                <a:t>assigned </a:t>
              </a:r>
              <a:r>
                <a:rPr lang="en-US" sz="1200" dirty="0" smtClean="0">
                  <a:solidFill>
                    <a:srgbClr val="FFFFFF"/>
                  </a:solidFill>
                </a:rPr>
                <a:t>threat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en-US" sz="1200" kern="1200" dirty="0" smtClean="0">
                  <a:solidFill>
                    <a:srgbClr val="FFFFFF"/>
                  </a:solidFill>
                </a:rPr>
                <a:t>ratings and/or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en-US" sz="1200" kern="1200" dirty="0" smtClean="0">
                  <a:solidFill>
                    <a:srgbClr val="FFFFFF"/>
                  </a:solidFill>
                </a:rPr>
                <a:t>assessments through a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en-US" sz="1200" kern="1200" dirty="0" smtClean="0">
                  <a:solidFill>
                    <a:srgbClr val="FFFFFF"/>
                  </a:solidFill>
                </a:rPr>
                <a:t>Combatant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en-US" sz="1200" kern="1200" dirty="0" smtClean="0">
                  <a:solidFill>
                    <a:srgbClr val="FFFFFF"/>
                  </a:solidFill>
                </a:rPr>
                <a:t>Command (CCMD)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en-US" sz="1200" kern="1200" dirty="0" smtClean="0">
                  <a:solidFill>
                    <a:srgbClr val="FFFFFF"/>
                  </a:solidFill>
                </a:rPr>
                <a:t>VTM program. </a:t>
              </a:r>
              <a:endParaRPr lang="en-US" sz="1200" kern="1200" dirty="0">
                <a:solidFill>
                  <a:srgbClr val="FFFFFF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 rot="17973825">
              <a:off x="5276807" y="372664"/>
              <a:ext cx="2735456" cy="2735417"/>
            </a:xfrm>
            <a:custGeom>
              <a:avLst/>
              <a:gdLst>
                <a:gd name="connsiteX0" fmla="*/ 0 w 2735456"/>
                <a:gd name="connsiteY0" fmla="*/ 1367709 h 2735417"/>
                <a:gd name="connsiteX1" fmla="*/ 1367728 w 2735456"/>
                <a:gd name="connsiteY1" fmla="*/ 0 h 2735417"/>
                <a:gd name="connsiteX2" fmla="*/ 2735456 w 2735456"/>
                <a:gd name="connsiteY2" fmla="*/ 1367709 h 2735417"/>
                <a:gd name="connsiteX3" fmla="*/ 1367728 w 2735456"/>
                <a:gd name="connsiteY3" fmla="*/ 2735418 h 2735417"/>
                <a:gd name="connsiteX4" fmla="*/ 0 w 2735456"/>
                <a:gd name="connsiteY4" fmla="*/ 1367709 h 273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5456" h="2735417">
                  <a:moveTo>
                    <a:pt x="0" y="1367709"/>
                  </a:moveTo>
                  <a:cubicBezTo>
                    <a:pt x="0" y="612344"/>
                    <a:pt x="612353" y="0"/>
                    <a:pt x="1367728" y="0"/>
                  </a:cubicBezTo>
                  <a:cubicBezTo>
                    <a:pt x="2123103" y="0"/>
                    <a:pt x="2735456" y="612344"/>
                    <a:pt x="2735456" y="1367709"/>
                  </a:cubicBezTo>
                  <a:cubicBezTo>
                    <a:pt x="2735456" y="2123074"/>
                    <a:pt x="2123103" y="2735418"/>
                    <a:pt x="1367728" y="2735418"/>
                  </a:cubicBezTo>
                  <a:cubicBezTo>
                    <a:pt x="612353" y="2735418"/>
                    <a:pt x="0" y="2123074"/>
                    <a:pt x="0" y="136770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42508" tIns="442503" rIns="442508" bIns="442503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</a:rPr>
                <a:t>The </a:t>
              </a:r>
              <a:r>
                <a:rPr lang="en-US" sz="1200" b="1" dirty="0">
                  <a:solidFill>
                    <a:srgbClr val="EAB200"/>
                  </a:solidFill>
                </a:rPr>
                <a:t>Section 841 List</a:t>
              </a:r>
              <a:r>
                <a:rPr lang="en-US" sz="1200" dirty="0">
                  <a:solidFill>
                    <a:srgbClr val="FFFFFF"/>
                  </a:solidFill>
                </a:rPr>
                <a:t>: </a:t>
              </a:r>
            </a:p>
            <a:p>
              <a:pPr algn="ctr" defTabSz="488950"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</a:rPr>
                <a:t>up-to-date listing of </a:t>
              </a:r>
            </a:p>
            <a:p>
              <a:pPr algn="ctr" defTabSz="488950"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</a:rPr>
                <a:t>vendors with active </a:t>
              </a:r>
            </a:p>
            <a:p>
              <a:pPr algn="ctr" defTabSz="488950"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</a:rPr>
                <a:t>identifications under FY15 NDAA Sec 841, “Never </a:t>
              </a:r>
            </a:p>
            <a:p>
              <a:pPr algn="ctr" defTabSz="488950"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</a:rPr>
                <a:t>Contract with the </a:t>
              </a:r>
              <a:r>
                <a:rPr lang="en-US" sz="1200" dirty="0" smtClean="0">
                  <a:solidFill>
                    <a:srgbClr val="FFFFFF"/>
                  </a:solidFill>
                </a:rPr>
                <a:t>Enemy”. </a:t>
              </a:r>
              <a:r>
                <a:rPr lang="en-US" sz="1200" dirty="0">
                  <a:solidFill>
                    <a:srgbClr val="FFFFFF"/>
                  </a:solidFill>
                </a:rPr>
                <a:t>Both VTM Reports &amp; </a:t>
              </a:r>
            </a:p>
            <a:p>
              <a:pPr algn="ctr" defTabSz="488950"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</a:rPr>
                <a:t>Section 841 List have </a:t>
              </a:r>
            </a:p>
            <a:p>
              <a:pPr algn="ctr" defTabSz="488950"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</a:rPr>
                <a:t>menu items in the SPRS </a:t>
              </a:r>
              <a:endParaRPr lang="en-US" sz="1200" dirty="0" smtClean="0">
                <a:solidFill>
                  <a:srgbClr val="FFFFFF"/>
                </a:solidFill>
              </a:endParaRPr>
            </a:p>
            <a:p>
              <a:pPr algn="ctr" defTabSz="488950">
                <a:spcBef>
                  <a:spcPct val="0"/>
                </a:spcBef>
              </a:pPr>
              <a:r>
                <a:rPr lang="en-US" sz="1200" dirty="0" smtClean="0">
                  <a:solidFill>
                    <a:srgbClr val="FFFFFF"/>
                  </a:solidFill>
                </a:rPr>
                <a:t>Navigation </a:t>
              </a:r>
              <a:r>
                <a:rPr lang="en-US" sz="1200" dirty="0">
                  <a:solidFill>
                    <a:srgbClr val="FFFFFF"/>
                  </a:solidFill>
                </a:rPr>
                <a:t>Menu.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19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0683"/>
            <a:ext cx="9144000" cy="69238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VTM Program Officer </a:t>
            </a:r>
            <a:r>
              <a:rPr lang="en-US" dirty="0">
                <a:solidFill>
                  <a:srgbClr val="FFFFFF"/>
                </a:solidFill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(PMO) </a:t>
            </a:r>
            <a:r>
              <a:rPr lang="en-US" dirty="0" smtClean="0">
                <a:solidFill>
                  <a:srgbClr val="FFFFFF"/>
                </a:solidFill>
              </a:rPr>
              <a:t>Users</a:t>
            </a:r>
            <a:endParaRPr lang="en-US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1" y="737797"/>
            <a:ext cx="9144000" cy="16037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Add/Edit/Delete </a:t>
            </a:r>
            <a:r>
              <a:rPr lang="en-US" sz="2400" i="1" dirty="0">
                <a:solidFill>
                  <a:srgbClr val="FFD03B"/>
                </a:solidFill>
                <a:cs typeface="Arial" pitchFamily="34" charset="0"/>
              </a:rPr>
              <a:t>Threat Rating </a:t>
            </a:r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Records within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SPRS Vendor Threat Mitigation (VTM) Module.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Access to SPRS VTM module </a:t>
            </a: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only (includes </a:t>
            </a:r>
            <a:r>
              <a:rPr lang="en-US" sz="2400" dirty="0" smtClean="0">
                <a:solidFill>
                  <a:srgbClr val="FFFFFF"/>
                </a:solidFill>
              </a:rPr>
              <a:t>Section </a:t>
            </a:r>
            <a:r>
              <a:rPr lang="en-US" sz="2400" dirty="0">
                <a:solidFill>
                  <a:srgbClr val="FFFFFF"/>
                </a:solidFill>
              </a:rPr>
              <a:t>841 </a:t>
            </a:r>
            <a:r>
              <a:rPr lang="en-US" sz="2400" dirty="0" smtClean="0">
                <a:solidFill>
                  <a:srgbClr val="FFFFFF"/>
                </a:solidFill>
              </a:rPr>
              <a:t>List)</a:t>
            </a: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. </a:t>
            </a:r>
            <a:endParaRPr lang="en-US" sz="2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6054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+mj-lt"/>
                <a:cs typeface="Arial" pitchFamily="34" charset="0"/>
              </a:rPr>
              <a:t>VTM IC Analysts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342448"/>
            <a:ext cx="914400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Add/Edit/Delete </a:t>
            </a:r>
            <a:r>
              <a:rPr lang="en-US" sz="2400" i="1" dirty="0">
                <a:solidFill>
                  <a:srgbClr val="FFD03B"/>
                </a:solidFill>
                <a:cs typeface="Arial" pitchFamily="34" charset="0"/>
              </a:rPr>
              <a:t>Threat Assessment </a:t>
            </a:r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Records</a:t>
            </a:r>
            <a:r>
              <a:rPr lang="en-US" sz="2400" i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within </a:t>
            </a:r>
          </a:p>
          <a:p>
            <a:pPr algn="ctr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SPRS Vendor </a:t>
            </a: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Threat </a:t>
            </a:r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Mitigation (VTM) Module. </a:t>
            </a:r>
          </a:p>
          <a:p>
            <a:pPr algn="ctr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Access to SPRS VTM module only (includes </a:t>
            </a:r>
            <a:r>
              <a:rPr lang="en-US" sz="2400" dirty="0">
                <a:solidFill>
                  <a:srgbClr val="FFFFFF"/>
                </a:solidFill>
              </a:rPr>
              <a:t>Section 841 List)</a:t>
            </a:r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42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02549" y="153824"/>
            <a:ext cx="2256090" cy="2563738"/>
            <a:chOff x="102549" y="153824"/>
            <a:chExt cx="2256090" cy="2563738"/>
          </a:xfrm>
        </p:grpSpPr>
        <p:sp>
          <p:nvSpPr>
            <p:cNvPr id="22" name="Rectangle 21"/>
            <p:cNvSpPr/>
            <p:nvPr/>
          </p:nvSpPr>
          <p:spPr>
            <a:xfrm>
              <a:off x="102549" y="153824"/>
              <a:ext cx="2256090" cy="2563738"/>
            </a:xfrm>
            <a:prstGeom prst="rect">
              <a:avLst/>
            </a:prstGeom>
            <a:solidFill>
              <a:srgbClr val="D0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65797" y="245971"/>
              <a:ext cx="1929594" cy="2379445"/>
              <a:chOff x="388821" y="397940"/>
              <a:chExt cx="1929594" cy="2379445"/>
            </a:xfrm>
          </p:grpSpPr>
          <p:pic>
            <p:nvPicPr>
              <p:cNvPr id="23" name="Picture 8" descr="C:\Users\LOUANN~1.STO\AppData\Local\Temp\SNAGHTML627b1e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31" y="683665"/>
                <a:ext cx="1808175" cy="2093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388821" y="397940"/>
                <a:ext cx="192959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162A52"/>
                    </a:solidFill>
                    <a:cs typeface="Arial" pitchFamily="34" charset="0"/>
                  </a:rPr>
                  <a:t>VTM Program Officer</a:t>
                </a:r>
                <a:endParaRPr lang="en-US" sz="1100" b="1" dirty="0">
                  <a:solidFill>
                    <a:srgbClr val="162A52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1502635" y="2502494"/>
            <a:ext cx="2256090" cy="2563738"/>
            <a:chOff x="1502635" y="2502494"/>
            <a:chExt cx="2256090" cy="2563738"/>
          </a:xfrm>
        </p:grpSpPr>
        <p:sp>
          <p:nvSpPr>
            <p:cNvPr id="26" name="Rectangle 25"/>
            <p:cNvSpPr/>
            <p:nvPr/>
          </p:nvSpPr>
          <p:spPr>
            <a:xfrm>
              <a:off x="1502635" y="2502494"/>
              <a:ext cx="2256090" cy="2563738"/>
            </a:xfrm>
            <a:prstGeom prst="rect">
              <a:avLst/>
            </a:prstGeom>
            <a:solidFill>
              <a:srgbClr val="CC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665883" y="2594641"/>
              <a:ext cx="1929594" cy="2420674"/>
              <a:chOff x="2503371" y="2543366"/>
              <a:chExt cx="1929594" cy="242067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503371" y="2543366"/>
                <a:ext cx="192959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162A52"/>
                    </a:solidFill>
                    <a:cs typeface="Arial" pitchFamily="34" charset="0"/>
                  </a:rPr>
                  <a:t>VTM IC Analyst</a:t>
                </a:r>
              </a:p>
            </p:txBody>
          </p:sp>
          <p:pic>
            <p:nvPicPr>
              <p:cNvPr id="30" name="Picture 6" descr="C:\Users\LOUANN~1.STO\AppData\Local\Temp\SNAGHTML6276a4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554" y="2870321"/>
                <a:ext cx="1767228" cy="2093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153" y="1051723"/>
            <a:ext cx="5101840" cy="2818745"/>
          </a:xfrm>
          <a:prstGeom prst="rect">
            <a:avLst/>
          </a:prstGeom>
        </p:spPr>
      </p:pic>
      <p:sp>
        <p:nvSpPr>
          <p:cNvPr id="35" name="Title 2"/>
          <p:cNvSpPr>
            <a:spLocks noGrp="1"/>
          </p:cNvSpPr>
          <p:nvPr>
            <p:ph type="title"/>
          </p:nvPr>
        </p:nvSpPr>
        <p:spPr>
          <a:xfrm>
            <a:off x="98904" y="38019"/>
            <a:ext cx="7641448" cy="648072"/>
          </a:xfrm>
        </p:spPr>
        <p:txBody>
          <a:bodyPr/>
          <a:lstStyle/>
          <a:p>
            <a:pPr algn="r"/>
            <a:r>
              <a:rPr lang="en-US" sz="2800" dirty="0" smtClean="0"/>
              <a:t>VTM User Profile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76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02549" y="153824"/>
            <a:ext cx="2256090" cy="2563738"/>
            <a:chOff x="102549" y="153824"/>
            <a:chExt cx="2256090" cy="2563738"/>
          </a:xfrm>
        </p:grpSpPr>
        <p:sp>
          <p:nvSpPr>
            <p:cNvPr id="22" name="Rectangle 21"/>
            <p:cNvSpPr/>
            <p:nvPr/>
          </p:nvSpPr>
          <p:spPr>
            <a:xfrm>
              <a:off x="102549" y="153824"/>
              <a:ext cx="2256090" cy="2563738"/>
            </a:xfrm>
            <a:prstGeom prst="rect">
              <a:avLst/>
            </a:prstGeom>
            <a:solidFill>
              <a:srgbClr val="D0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65797" y="245971"/>
              <a:ext cx="1929594" cy="2379445"/>
              <a:chOff x="388821" y="397940"/>
              <a:chExt cx="1929594" cy="2379445"/>
            </a:xfrm>
          </p:grpSpPr>
          <p:pic>
            <p:nvPicPr>
              <p:cNvPr id="23" name="Picture 8" descr="C:\Users\LOUANN~1.STO\AppData\Local\Temp\SNAGHTML627b1e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31" y="683665"/>
                <a:ext cx="1808175" cy="2093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388821" y="397940"/>
                <a:ext cx="192959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162A52"/>
                    </a:solidFill>
                    <a:cs typeface="Arial" pitchFamily="34" charset="0"/>
                  </a:rPr>
                  <a:t>VTM Program Officer</a:t>
                </a:r>
                <a:endParaRPr lang="en-US" sz="1100" b="1" dirty="0">
                  <a:solidFill>
                    <a:srgbClr val="162A52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1502635" y="2502494"/>
            <a:ext cx="2256090" cy="2563738"/>
            <a:chOff x="1502635" y="2502494"/>
            <a:chExt cx="2256090" cy="2563738"/>
          </a:xfrm>
        </p:grpSpPr>
        <p:sp>
          <p:nvSpPr>
            <p:cNvPr id="26" name="Rectangle 25"/>
            <p:cNvSpPr/>
            <p:nvPr/>
          </p:nvSpPr>
          <p:spPr>
            <a:xfrm>
              <a:off x="1502635" y="2502494"/>
              <a:ext cx="2256090" cy="2563738"/>
            </a:xfrm>
            <a:prstGeom prst="rect">
              <a:avLst/>
            </a:prstGeom>
            <a:solidFill>
              <a:srgbClr val="CC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665883" y="2594641"/>
              <a:ext cx="1929594" cy="2420674"/>
              <a:chOff x="2503371" y="2543366"/>
              <a:chExt cx="1929594" cy="242067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503371" y="2543366"/>
                <a:ext cx="192959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162A52"/>
                    </a:solidFill>
                    <a:cs typeface="Arial" pitchFamily="34" charset="0"/>
                  </a:rPr>
                  <a:t>VTM IC Analyst</a:t>
                </a:r>
              </a:p>
            </p:txBody>
          </p:sp>
          <p:pic>
            <p:nvPicPr>
              <p:cNvPr id="30" name="Picture 6" descr="C:\Users\LOUANN~1.STO\AppData\Local\Temp\SNAGHTML6276a4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554" y="2870321"/>
                <a:ext cx="1767228" cy="2093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153" y="1051723"/>
            <a:ext cx="5101840" cy="2818745"/>
          </a:xfrm>
          <a:prstGeom prst="rect">
            <a:avLst/>
          </a:prstGeom>
        </p:spPr>
      </p:pic>
      <p:sp>
        <p:nvSpPr>
          <p:cNvPr id="35" name="Title 2"/>
          <p:cNvSpPr>
            <a:spLocks noGrp="1"/>
          </p:cNvSpPr>
          <p:nvPr>
            <p:ph type="title"/>
          </p:nvPr>
        </p:nvSpPr>
        <p:spPr>
          <a:xfrm>
            <a:off x="98904" y="38019"/>
            <a:ext cx="7641448" cy="648072"/>
          </a:xfrm>
        </p:spPr>
        <p:txBody>
          <a:bodyPr/>
          <a:lstStyle/>
          <a:p>
            <a:pPr algn="r"/>
            <a:r>
              <a:rPr lang="en-US" sz="2800" dirty="0" smtClean="0"/>
              <a:t>VTM User Profile</a:t>
            </a:r>
            <a:endParaRPr lang="en-US" sz="2800" dirty="0"/>
          </a:p>
        </p:txBody>
      </p:sp>
      <p:pic>
        <p:nvPicPr>
          <p:cNvPr id="2054" name="Picture 6" descr="C:\Users\LOUANN~1.STO\AppData\Local\Temp\SNAGHTML67493a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4" y="1817762"/>
            <a:ext cx="18859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LOUANN~1.STO\AppData\Local\Temp\SNAGHTML675108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02" y="4193492"/>
            <a:ext cx="18859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02549" y="153824"/>
            <a:ext cx="2256090" cy="2563738"/>
            <a:chOff x="102549" y="153824"/>
            <a:chExt cx="2256090" cy="2563738"/>
          </a:xfrm>
        </p:grpSpPr>
        <p:sp>
          <p:nvSpPr>
            <p:cNvPr id="22" name="Rectangle 21"/>
            <p:cNvSpPr/>
            <p:nvPr/>
          </p:nvSpPr>
          <p:spPr>
            <a:xfrm>
              <a:off x="102549" y="153824"/>
              <a:ext cx="2256090" cy="2563738"/>
            </a:xfrm>
            <a:prstGeom prst="rect">
              <a:avLst/>
            </a:prstGeom>
            <a:solidFill>
              <a:srgbClr val="D0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65797" y="245971"/>
              <a:ext cx="1929594" cy="2379445"/>
              <a:chOff x="388821" y="397940"/>
              <a:chExt cx="1929594" cy="2379445"/>
            </a:xfrm>
          </p:grpSpPr>
          <p:pic>
            <p:nvPicPr>
              <p:cNvPr id="23" name="Picture 8" descr="C:\Users\LOUANN~1.STO\AppData\Local\Temp\SNAGHTML627b1e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31" y="683665"/>
                <a:ext cx="1808175" cy="2093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388821" y="397940"/>
                <a:ext cx="192959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162A52"/>
                    </a:solidFill>
                    <a:cs typeface="Arial" pitchFamily="34" charset="0"/>
                  </a:rPr>
                  <a:t>VTM Program Officer</a:t>
                </a:r>
                <a:endParaRPr lang="en-US" sz="1100" b="1" dirty="0">
                  <a:solidFill>
                    <a:srgbClr val="162A52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1502635" y="2502494"/>
            <a:ext cx="2256090" cy="2563738"/>
            <a:chOff x="1502635" y="2502494"/>
            <a:chExt cx="2256090" cy="2563738"/>
          </a:xfrm>
        </p:grpSpPr>
        <p:sp>
          <p:nvSpPr>
            <p:cNvPr id="26" name="Rectangle 25"/>
            <p:cNvSpPr/>
            <p:nvPr/>
          </p:nvSpPr>
          <p:spPr>
            <a:xfrm>
              <a:off x="1502635" y="2502494"/>
              <a:ext cx="2256090" cy="2563738"/>
            </a:xfrm>
            <a:prstGeom prst="rect">
              <a:avLst/>
            </a:prstGeom>
            <a:solidFill>
              <a:srgbClr val="CC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665883" y="2594641"/>
              <a:ext cx="1929594" cy="2420674"/>
              <a:chOff x="2503371" y="2543366"/>
              <a:chExt cx="1929594" cy="242067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503371" y="2543366"/>
                <a:ext cx="192959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162A52"/>
                    </a:solidFill>
                    <a:cs typeface="Arial" pitchFamily="34" charset="0"/>
                  </a:rPr>
                  <a:t>VTM IC Analyst</a:t>
                </a:r>
              </a:p>
            </p:txBody>
          </p:sp>
          <p:pic>
            <p:nvPicPr>
              <p:cNvPr id="30" name="Picture 6" descr="C:\Users\LOUANN~1.STO\AppData\Local\Temp\SNAGHTML6276a4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554" y="2870321"/>
                <a:ext cx="1767228" cy="2093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153" y="1051723"/>
            <a:ext cx="5101840" cy="2818745"/>
          </a:xfrm>
          <a:prstGeom prst="rect">
            <a:avLst/>
          </a:prstGeom>
        </p:spPr>
      </p:pic>
      <p:sp>
        <p:nvSpPr>
          <p:cNvPr id="35" name="Title 2"/>
          <p:cNvSpPr>
            <a:spLocks noGrp="1"/>
          </p:cNvSpPr>
          <p:nvPr>
            <p:ph type="title"/>
          </p:nvPr>
        </p:nvSpPr>
        <p:spPr>
          <a:xfrm>
            <a:off x="98904" y="38019"/>
            <a:ext cx="7641448" cy="648072"/>
          </a:xfrm>
        </p:spPr>
        <p:txBody>
          <a:bodyPr/>
          <a:lstStyle/>
          <a:p>
            <a:pPr algn="r"/>
            <a:r>
              <a:rPr lang="en-US" sz="2800" dirty="0" smtClean="0"/>
              <a:t>VTM User Profile</a:t>
            </a:r>
            <a:endParaRPr lang="en-US" sz="2800" dirty="0"/>
          </a:p>
        </p:txBody>
      </p:sp>
      <p:pic>
        <p:nvPicPr>
          <p:cNvPr id="2054" name="Picture 6" descr="C:\Users\LOUANN~1.STO\AppData\Local\Temp\SNAGHTML67493a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4" y="1817762"/>
            <a:ext cx="18859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LOUANN~1.STO\AppData\Local\Temp\SNAGHTML675108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02" y="4193492"/>
            <a:ext cx="18859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6518" y="1416820"/>
            <a:ext cx="3134716" cy="2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841 List</a:t>
            </a:r>
            <a:endParaRPr lang="en-US" dirty="0"/>
          </a:p>
        </p:txBody>
      </p:sp>
      <p:pic>
        <p:nvPicPr>
          <p:cNvPr id="7" name="Picture 6" title="Section 841 Li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62" y="683664"/>
            <a:ext cx="7038161" cy="4366899"/>
          </a:xfrm>
          <a:prstGeom prst="rect">
            <a:avLst/>
          </a:prstGeom>
        </p:spPr>
      </p:pic>
      <p:pic>
        <p:nvPicPr>
          <p:cNvPr id="5" name="Picture 8" descr="C:\Users\LOUANN~1.STO\AppData\Local\Temp\SNAGHTML627b1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28" y="1753745"/>
            <a:ext cx="1808175" cy="20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4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ntents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Cover and End Slide Master">
  <a:themeElements>
    <a:clrScheme name="Custom 1">
      <a:dk1>
        <a:srgbClr val="1B3453"/>
      </a:dk1>
      <a:lt1>
        <a:srgbClr val="DBE3ED"/>
      </a:lt1>
      <a:dk2>
        <a:srgbClr val="263D5D"/>
      </a:dk2>
      <a:lt2>
        <a:srgbClr val="C0C7D1"/>
      </a:lt2>
      <a:accent1>
        <a:srgbClr val="1B3453"/>
      </a:accent1>
      <a:accent2>
        <a:srgbClr val="DBE3ED"/>
      </a:accent2>
      <a:accent3>
        <a:srgbClr val="263D5D"/>
      </a:accent3>
      <a:accent4>
        <a:srgbClr val="C0C7D1"/>
      </a:accent4>
      <a:accent5>
        <a:srgbClr val="324869"/>
      </a:accent5>
      <a:accent6>
        <a:srgbClr val="A5ACB6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71374</TotalTime>
  <Words>674</Words>
  <Application>Microsoft Office PowerPoint</Application>
  <PresentationFormat>On-screen Show (16:9)</PresentationFormat>
  <Paragraphs>182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 Unicode MS</vt:lpstr>
      <vt:lpstr>Arial</vt:lpstr>
      <vt:lpstr>Calibri</vt:lpstr>
      <vt:lpstr>Gill Sans MT</vt:lpstr>
      <vt:lpstr>Times New Roman</vt:lpstr>
      <vt:lpstr>Verdana</vt:lpstr>
      <vt:lpstr>Wingdings 2</vt:lpstr>
      <vt:lpstr>Wingdings 3</vt:lpstr>
      <vt:lpstr>Contents Slide Master</vt:lpstr>
      <vt:lpstr>1_Contents Slide Master</vt:lpstr>
      <vt:lpstr>1_Cover and End Slide Master</vt:lpstr>
      <vt:lpstr>Entering Vendor Threat Mitigation (VTM) Records</vt:lpstr>
      <vt:lpstr>Entering Vendor Threat Mitigation (VTM) Records</vt:lpstr>
      <vt:lpstr>Note to Viewers</vt:lpstr>
      <vt:lpstr>Overview</vt:lpstr>
      <vt:lpstr>VTM Program Officer (PMO) Users</vt:lpstr>
      <vt:lpstr>VTM User Profile</vt:lpstr>
      <vt:lpstr>VTM User Profile</vt:lpstr>
      <vt:lpstr>VTM User Profile</vt:lpstr>
      <vt:lpstr>Section 841 List</vt:lpstr>
      <vt:lpstr>Adding a new Record</vt:lpstr>
      <vt:lpstr>Adding a new Record 2</vt:lpstr>
      <vt:lpstr>Adding a new Record 4</vt:lpstr>
      <vt:lpstr>Adding a new Record 7</vt:lpstr>
      <vt:lpstr>VTM Threat Definitions</vt:lpstr>
      <vt:lpstr>Adding a new Record  6</vt:lpstr>
      <vt:lpstr>Adding a new Record 5 2</vt:lpstr>
      <vt:lpstr>Adding a new Record 5 2</vt:lpstr>
      <vt:lpstr>Adding a new Record 96</vt:lpstr>
      <vt:lpstr>Adding a new Record 96</vt:lpstr>
      <vt:lpstr>Adding a new Record 96</vt:lpstr>
      <vt:lpstr>Adding a new Record 96</vt:lpstr>
      <vt:lpstr>VTM Detailed Profile Overview</vt:lpstr>
      <vt:lpstr>VTM Detailed Profile Overview 2</vt:lpstr>
      <vt:lpstr>VTM Detailed Profile </vt:lpstr>
      <vt:lpstr>VTM Detailed Profile </vt:lpstr>
      <vt:lpstr>VTM Detailed Profile </vt:lpstr>
      <vt:lpstr>VTM IC Analysts Only Threat Assessment Timeline</vt:lpstr>
      <vt:lpstr>VTM Program Officers Only Threat Rating Timeline </vt:lpstr>
      <vt:lpstr>SPRS Contact Information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Ramsdell, Misty A CTR USN (USA)</cp:lastModifiedBy>
  <cp:revision>1366</cp:revision>
  <dcterms:created xsi:type="dcterms:W3CDTF">2016-12-05T23:26:54Z</dcterms:created>
  <dcterms:modified xsi:type="dcterms:W3CDTF">2020-08-19T20:56:41Z</dcterms:modified>
</cp:coreProperties>
</file>